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48"/>
  </p:notesMasterIdLst>
  <p:sldIdLst>
    <p:sldId id="256" r:id="rId3"/>
    <p:sldId id="257" r:id="rId4"/>
    <p:sldId id="291" r:id="rId5"/>
    <p:sldId id="292" r:id="rId6"/>
    <p:sldId id="293" r:id="rId7"/>
    <p:sldId id="294" r:id="rId8"/>
    <p:sldId id="295" r:id="rId9"/>
    <p:sldId id="296" r:id="rId10"/>
    <p:sldId id="297" r:id="rId11"/>
    <p:sldId id="298" r:id="rId12"/>
    <p:sldId id="299" r:id="rId13"/>
    <p:sldId id="300" r:id="rId14"/>
    <p:sldId id="301" r:id="rId15"/>
    <p:sldId id="277" r:id="rId16"/>
    <p:sldId id="285" r:id="rId17"/>
    <p:sldId id="286" r:id="rId18"/>
    <p:sldId id="287" r:id="rId19"/>
    <p:sldId id="288" r:id="rId20"/>
    <p:sldId id="289"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6" r:id="rId42"/>
    <p:sldId id="323" r:id="rId43"/>
    <p:sldId id="327" r:id="rId44"/>
    <p:sldId id="328" r:id="rId45"/>
    <p:sldId id="275" r:id="rId46"/>
    <p:sldId id="276" r:id="rId47"/>
  </p:sldIdLst>
  <p:sldSz cx="12192000" cy="6858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gi1MlwoV9oov0byxuSMXBw4KJO7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883" autoAdjust="0"/>
  </p:normalViewPr>
  <p:slideViewPr>
    <p:cSldViewPr snapToGrid="0">
      <p:cViewPr varScale="1">
        <p:scale>
          <a:sx n="68" d="100"/>
          <a:sy n="68" d="100"/>
        </p:scale>
        <p:origin x="592" y="48"/>
      </p:cViewPr>
      <p:guideLst>
        <p:guide orient="horz" pos="2160"/>
        <p:guide pos="3840"/>
      </p:guideLst>
    </p:cSldViewPr>
  </p:slideViewPr>
  <p:notesTextViewPr>
    <p:cViewPr>
      <p:scale>
        <a:sx n="1" d="1"/>
        <a:sy n="1" d="1"/>
      </p:scale>
      <p:origin x="0" y="0"/>
    </p:cViewPr>
  </p:notesTextViewPr>
  <p:sorterViewPr>
    <p:cViewPr>
      <p:scale>
        <a:sx n="100" d="100"/>
        <a:sy n="100" d="100"/>
      </p:scale>
      <p:origin x="0" y="-54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 name="Google Shape;34;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2444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9694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0418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17A3C-942A-4A4C-BB76-0A4EAB3ACC0E}" type="slidenum">
              <a:rPr lang="en-US" smtClean="0"/>
              <a:pPr/>
              <a:t>33</a:t>
            </a:fld>
            <a:endParaRPr lang="en-US"/>
          </a:p>
        </p:txBody>
      </p:sp>
    </p:spTree>
    <p:extLst>
      <p:ext uri="{BB962C8B-B14F-4D97-AF65-F5344CB8AC3E}">
        <p14:creationId xmlns:p14="http://schemas.microsoft.com/office/powerpoint/2010/main" val="2826673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17A3C-942A-4A4C-BB76-0A4EAB3ACC0E}" type="slidenum">
              <a:rPr lang="en-US" smtClean="0"/>
              <a:pPr/>
              <a:t>34</a:t>
            </a:fld>
            <a:endParaRPr lang="en-US"/>
          </a:p>
        </p:txBody>
      </p:sp>
    </p:spTree>
    <p:extLst>
      <p:ext uri="{BB962C8B-B14F-4D97-AF65-F5344CB8AC3E}">
        <p14:creationId xmlns:p14="http://schemas.microsoft.com/office/powerpoint/2010/main" val="3134802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17A3C-942A-4A4C-BB76-0A4EAB3ACC0E}" type="slidenum">
              <a:rPr lang="en-US" smtClean="0"/>
              <a:pPr/>
              <a:t>35</a:t>
            </a:fld>
            <a:endParaRPr lang="en-US"/>
          </a:p>
        </p:txBody>
      </p:sp>
    </p:spTree>
    <p:extLst>
      <p:ext uri="{BB962C8B-B14F-4D97-AF65-F5344CB8AC3E}">
        <p14:creationId xmlns:p14="http://schemas.microsoft.com/office/powerpoint/2010/main" val="132828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17A3C-942A-4A4C-BB76-0A4EAB3ACC0E}" type="slidenum">
              <a:rPr lang="en-US" smtClean="0"/>
              <a:pPr/>
              <a:t>36</a:t>
            </a:fld>
            <a:endParaRPr lang="en-US"/>
          </a:p>
        </p:txBody>
      </p:sp>
    </p:spTree>
    <p:extLst>
      <p:ext uri="{BB962C8B-B14F-4D97-AF65-F5344CB8AC3E}">
        <p14:creationId xmlns:p14="http://schemas.microsoft.com/office/powerpoint/2010/main" val="2726385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17A3C-942A-4A4C-BB76-0A4EAB3ACC0E}" type="slidenum">
              <a:rPr lang="en-US" smtClean="0"/>
              <a:pPr/>
              <a:t>37</a:t>
            </a:fld>
            <a:endParaRPr lang="en-US"/>
          </a:p>
        </p:txBody>
      </p:sp>
    </p:spTree>
    <p:extLst>
      <p:ext uri="{BB962C8B-B14F-4D97-AF65-F5344CB8AC3E}">
        <p14:creationId xmlns:p14="http://schemas.microsoft.com/office/powerpoint/2010/main" val="3669155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17A3C-942A-4A4C-BB76-0A4EAB3ACC0E}" type="slidenum">
              <a:rPr lang="en-US" smtClean="0"/>
              <a:pPr/>
              <a:t>38</a:t>
            </a:fld>
            <a:endParaRPr lang="en-US"/>
          </a:p>
        </p:txBody>
      </p:sp>
    </p:spTree>
    <p:extLst>
      <p:ext uri="{BB962C8B-B14F-4D97-AF65-F5344CB8AC3E}">
        <p14:creationId xmlns:p14="http://schemas.microsoft.com/office/powerpoint/2010/main" val="3737542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17A3C-942A-4A4C-BB76-0A4EAB3ACC0E}" type="slidenum">
              <a:rPr lang="en-US" smtClean="0"/>
              <a:pPr/>
              <a:t>39</a:t>
            </a:fld>
            <a:endParaRPr lang="en-US"/>
          </a:p>
        </p:txBody>
      </p:sp>
    </p:spTree>
    <p:extLst>
      <p:ext uri="{BB962C8B-B14F-4D97-AF65-F5344CB8AC3E}">
        <p14:creationId xmlns:p14="http://schemas.microsoft.com/office/powerpoint/2010/main" val="3835426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9" name="Google Shape;39;p2: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84017A3C-942A-4A4C-BB76-0A4EAB3ACC0E}" type="slidenum">
              <a:rPr lang="en-US" smtClean="0"/>
              <a:pPr/>
              <a:t>40</a:t>
            </a:fld>
            <a:endParaRPr lang="en-US"/>
          </a:p>
        </p:txBody>
      </p:sp>
    </p:spTree>
    <p:extLst>
      <p:ext uri="{BB962C8B-B14F-4D97-AF65-F5344CB8AC3E}">
        <p14:creationId xmlns:p14="http://schemas.microsoft.com/office/powerpoint/2010/main" val="1596445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2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4" name="Google Shape;184;p2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9" name="Google Shape;39;p2: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41169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9" name="Google Shape;39;p2: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264826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9" name="Google Shape;39;p2: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731206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9" name="Google Shape;39;p2: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69049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9" name="Google Shape;39;p2: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448759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9" name="Google Shape;39;p2: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606464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0657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3"/>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3"/>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3"/>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7"/>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0" name="Google Shape;20;p27"/>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7"/>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7"/>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26"/>
        <p:cNvGrpSpPr/>
        <p:nvPr/>
      </p:nvGrpSpPr>
      <p:grpSpPr>
        <a:xfrm>
          <a:off x="0" y="0"/>
          <a:ext cx="0" cy="0"/>
          <a:chOff x="0" y="0"/>
          <a:chExt cx="0" cy="0"/>
        </a:xfrm>
      </p:grpSpPr>
      <p:sp>
        <p:nvSpPr>
          <p:cNvPr id="27" name="Google Shape;27;p26"/>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9" name="Google Shape;29;p26"/>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26"/>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26"/>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2"/>
          <p:cNvPicPr preferRelativeResize="0"/>
          <p:nvPr/>
        </p:nvPicPr>
        <p:blipFill rotWithShape="1">
          <a:blip r:embed="rId4">
            <a:alphaModFix/>
          </a:blip>
          <a:srcRect/>
          <a:stretch/>
        </p:blipFill>
        <p:spPr>
          <a:xfrm>
            <a:off x="1"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pic>
        <p:nvPicPr>
          <p:cNvPr id="24" name="Google Shape;24;p24"/>
          <p:cNvPicPr preferRelativeResize="0"/>
          <p:nvPr/>
        </p:nvPicPr>
        <p:blipFill rotWithShape="1">
          <a:blip r:embed="rId4">
            <a:alphaModFix/>
          </a:blip>
          <a:srcRect/>
          <a:stretch/>
        </p:blipFill>
        <p:spPr>
          <a:xfrm>
            <a:off x="1"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2.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hyperlink" Target="https://www.vskills.in/certification/tutorial/ms-word-interface-and-editing-document/" TargetMode="External"/><Relationship Id="rId3" Type="http://schemas.openxmlformats.org/officeDocument/2006/relationships/hyperlink" Target="https://www.pinterest.ph/pin/88594317657692933/?mt=login" TargetMode="External"/><Relationship Id="rId7" Type="http://schemas.openxmlformats.org/officeDocument/2006/relationships/hyperlink" Target="https://www.rapidtables.com/code/text/ascii-table.html"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edu.gcfglobal.org/en/word2016/understanding-onedrive/1/" TargetMode="External"/><Relationship Id="rId5" Type="http://schemas.openxmlformats.org/officeDocument/2006/relationships/hyperlink" Target="https://icon-library.com/icon/computer-software-icon-14.html" TargetMode="External"/><Relationship Id="rId4" Type="http://schemas.openxmlformats.org/officeDocument/2006/relationships/hyperlink" Target="https://sites.google.com/site/davidsbtaportfolio/unit-4---hardware-ergo" TargetMode="External"/><Relationship Id="rId9" Type="http://schemas.openxmlformats.org/officeDocument/2006/relationships/hyperlink" Target="https://itsourcecode.com/ms-word/ms-word-window-explore-its-feature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79870" y="1862158"/>
            <a:ext cx="11752473" cy="421933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Advantages of Computers </a:t>
            </a:r>
            <a:r>
              <a:rPr lang="en-US" dirty="0" smtClean="0">
                <a:solidFill>
                  <a:schemeClr val="tx1"/>
                </a:solidFill>
                <a:latin typeface="Arial" panose="020B0604020202020204" pitchFamily="34" charset="0"/>
                <a:cs typeface="Arial" panose="020B0604020202020204" pitchFamily="34" charset="0"/>
              </a:rPr>
              <a:t>(continuation)</a:t>
            </a:r>
          </a:p>
          <a:p>
            <a:pPr lvl="0" algn="l"/>
            <a:r>
              <a:rPr lang="en-US" b="1" dirty="0" smtClean="0">
                <a:solidFill>
                  <a:schemeClr val="tx1"/>
                </a:solidFill>
              </a:rPr>
              <a:t>Reduction in Paper Work and Cost</a:t>
            </a:r>
          </a:p>
          <a:p>
            <a:pPr marL="457200" lvl="0" indent="-457200" algn="just">
              <a:buFont typeface="Wingdings" panose="05000000000000000000" pitchFamily="2" charset="2"/>
              <a:buChar char="Ø"/>
            </a:pPr>
            <a:r>
              <a:rPr lang="en-US" sz="2800" dirty="0">
                <a:solidFill>
                  <a:schemeClr val="tx1"/>
                </a:solidFill>
              </a:rPr>
              <a:t>The use of computers for data processing in an organization leads to reduction in paper work and results in speeding up the process.</a:t>
            </a:r>
          </a:p>
          <a:p>
            <a:pPr marL="457200" lvl="0" indent="-457200" algn="just">
              <a:buFont typeface="Wingdings" panose="05000000000000000000" pitchFamily="2" charset="2"/>
              <a:buChar char="Ø"/>
            </a:pPr>
            <a:r>
              <a:rPr lang="en-US" sz="2800" dirty="0">
                <a:solidFill>
                  <a:schemeClr val="tx1"/>
                </a:solidFill>
              </a:rPr>
              <a:t>As data in electronic files can be retrieved as and when required, the problem of maintenance of large number of paper files gets reduced.</a:t>
            </a:r>
          </a:p>
          <a:p>
            <a:pPr marL="457200" lvl="0" indent="-457200" algn="just">
              <a:buFont typeface="Wingdings" panose="05000000000000000000" pitchFamily="2" charset="2"/>
              <a:buChar char="Ø"/>
            </a:pPr>
            <a:r>
              <a:rPr lang="en-US" sz="2800" dirty="0">
                <a:solidFill>
                  <a:schemeClr val="tx1"/>
                </a:solidFill>
              </a:rPr>
              <a:t>Though the initial investment for installing a computer is high, it substantially reduces the cost of each of its transaction.</a:t>
            </a:r>
          </a:p>
          <a:p>
            <a:pPr marL="457200" lvl="0" indent="-457200" algn="l">
              <a:buFont typeface="Wingdings" panose="05000000000000000000" pitchFamily="2" charset="2"/>
              <a:buChar char="Ø"/>
            </a:pPr>
            <a:endParaRPr lang="en-US" sz="2800" dirty="0">
              <a:solidFill>
                <a:schemeClr val="tx1"/>
              </a:solidFill>
            </a:endParaRPr>
          </a:p>
        </p:txBody>
      </p:sp>
    </p:spTree>
    <p:extLst>
      <p:ext uri="{BB962C8B-B14F-4D97-AF65-F5344CB8AC3E}">
        <p14:creationId xmlns:p14="http://schemas.microsoft.com/office/powerpoint/2010/main" val="199294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79870" y="1862158"/>
            <a:ext cx="11752473" cy="421933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Disadvantages of Computers</a:t>
            </a:r>
            <a:endParaRPr lang="en-US" dirty="0" smtClean="0">
              <a:solidFill>
                <a:schemeClr val="tx1"/>
              </a:solidFill>
              <a:latin typeface="Arial" panose="020B0604020202020204" pitchFamily="34" charset="0"/>
              <a:cs typeface="Arial" panose="020B0604020202020204" pitchFamily="34" charset="0"/>
            </a:endParaRPr>
          </a:p>
          <a:p>
            <a:pPr lvl="0" algn="l"/>
            <a:r>
              <a:rPr lang="en-US" b="1" dirty="0" smtClean="0">
                <a:solidFill>
                  <a:schemeClr val="tx1"/>
                </a:solidFill>
              </a:rPr>
              <a:t>	Following are the certain disadvantages of computers. </a:t>
            </a:r>
          </a:p>
          <a:p>
            <a:pPr lvl="0" algn="l"/>
            <a:r>
              <a:rPr lang="en-US" b="1" dirty="0" smtClean="0">
                <a:solidFill>
                  <a:schemeClr val="tx1"/>
                </a:solidFill>
              </a:rPr>
              <a:t>No I.Q.</a:t>
            </a:r>
          </a:p>
          <a:p>
            <a:pPr marL="457200" lvl="0" indent="-457200" algn="l">
              <a:buFont typeface="Wingdings" panose="05000000000000000000" pitchFamily="2" charset="2"/>
              <a:buChar char="Ø"/>
            </a:pPr>
            <a:r>
              <a:rPr lang="en-US" sz="2800" dirty="0" smtClean="0">
                <a:solidFill>
                  <a:schemeClr val="tx1"/>
                </a:solidFill>
              </a:rPr>
              <a:t>.</a:t>
            </a:r>
            <a:endParaRPr lang="en-US" sz="2800" dirty="0">
              <a:solidFill>
                <a:schemeClr val="tx1"/>
              </a:solidFill>
            </a:endParaRPr>
          </a:p>
          <a:p>
            <a:pPr marL="457200" lvl="0" indent="-457200" algn="l">
              <a:buFont typeface="Wingdings" panose="05000000000000000000" pitchFamily="2" charset="2"/>
              <a:buChar char="Ø"/>
            </a:pPr>
            <a:r>
              <a:rPr lang="en-US" sz="2800" dirty="0">
                <a:solidFill>
                  <a:schemeClr val="tx1"/>
                </a:solidFill>
              </a:rPr>
              <a:t>Each instruction has to be given to the computer</a:t>
            </a:r>
            <a:r>
              <a:rPr lang="en-US" sz="2800" dirty="0">
                <a:solidFill>
                  <a:schemeClr val="tx1"/>
                </a:solidFill>
              </a:rPr>
              <a:t>. A computer is a machine that has no intelligence to perform any task</a:t>
            </a:r>
            <a:endParaRPr lang="en-US" sz="2800" dirty="0">
              <a:solidFill>
                <a:schemeClr val="tx1"/>
              </a:solidFill>
            </a:endParaRPr>
          </a:p>
          <a:p>
            <a:pPr marL="457200" lvl="0" indent="-457200" algn="l">
              <a:buFont typeface="Wingdings" panose="05000000000000000000" pitchFamily="2" charset="2"/>
              <a:buChar char="Ø"/>
            </a:pPr>
            <a:r>
              <a:rPr lang="en-US" sz="2800" dirty="0">
                <a:solidFill>
                  <a:schemeClr val="tx1"/>
                </a:solidFill>
              </a:rPr>
              <a:t>A computer cannot take any decision on its own</a:t>
            </a:r>
            <a:r>
              <a:rPr lang="en-US" dirty="0"/>
              <a:t>.</a:t>
            </a:r>
          </a:p>
          <a:p>
            <a:pPr marL="457200" lvl="0" indent="-457200" algn="l">
              <a:buFont typeface="Wingdings" panose="05000000000000000000" pitchFamily="2" charset="2"/>
              <a:buChar char="Ø"/>
            </a:pPr>
            <a:endParaRPr lang="en-US" sz="2800" dirty="0">
              <a:solidFill>
                <a:schemeClr val="tx1"/>
              </a:solidFill>
            </a:endParaRPr>
          </a:p>
        </p:txBody>
      </p:sp>
    </p:spTree>
    <p:extLst>
      <p:ext uri="{BB962C8B-B14F-4D97-AF65-F5344CB8AC3E}">
        <p14:creationId xmlns:p14="http://schemas.microsoft.com/office/powerpoint/2010/main" val="160765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79870" y="1862158"/>
            <a:ext cx="11752473" cy="421933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Disadvantages of Computers </a:t>
            </a:r>
            <a:r>
              <a:rPr lang="en-US" dirty="0" smtClean="0">
                <a:solidFill>
                  <a:schemeClr val="tx1"/>
                </a:solidFill>
                <a:latin typeface="Arial" panose="020B0604020202020204" pitchFamily="34" charset="0"/>
                <a:cs typeface="Arial" panose="020B0604020202020204" pitchFamily="34" charset="0"/>
              </a:rPr>
              <a:t>(continuation)</a:t>
            </a:r>
          </a:p>
          <a:p>
            <a:pPr lvl="0" algn="l"/>
            <a:r>
              <a:rPr lang="en-US" b="1" dirty="0" smtClean="0">
                <a:solidFill>
                  <a:schemeClr val="tx1"/>
                </a:solidFill>
              </a:rPr>
              <a:t>Dependency</a:t>
            </a:r>
          </a:p>
          <a:p>
            <a:pPr marL="457200" lvl="0" indent="-457200" algn="l">
              <a:buFont typeface="Wingdings" panose="05000000000000000000" pitchFamily="2" charset="2"/>
              <a:buChar char="Ø"/>
            </a:pPr>
            <a:r>
              <a:rPr lang="en-US" sz="2800" dirty="0">
                <a:solidFill>
                  <a:schemeClr val="tx1"/>
                </a:solidFill>
              </a:rPr>
              <a:t>It functions as per the user’s instruction, thus it is fully dependent on humans</a:t>
            </a:r>
            <a:r>
              <a:rPr lang="en-US" sz="2800" dirty="0" smtClean="0">
                <a:solidFill>
                  <a:schemeClr val="tx1"/>
                </a:solidFill>
              </a:rPr>
              <a:t>.</a:t>
            </a:r>
          </a:p>
          <a:p>
            <a:pPr lvl="0" algn="l"/>
            <a:r>
              <a:rPr lang="en-US" b="1" dirty="0" smtClean="0">
                <a:solidFill>
                  <a:schemeClr val="tx1"/>
                </a:solidFill>
              </a:rPr>
              <a:t>Environment</a:t>
            </a:r>
          </a:p>
          <a:p>
            <a:pPr marL="457200" indent="-457200" algn="l">
              <a:buFont typeface="Wingdings" panose="05000000000000000000" pitchFamily="2" charset="2"/>
              <a:buChar char="Ø"/>
            </a:pPr>
            <a:r>
              <a:rPr lang="en-US" sz="2800" dirty="0">
                <a:solidFill>
                  <a:schemeClr val="tx1"/>
                </a:solidFill>
              </a:rPr>
              <a:t>The operating environment of the computer should be dust free and suitable</a:t>
            </a:r>
            <a:r>
              <a:rPr lang="en-US" sz="2800" dirty="0" smtClean="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386691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79870" y="1862158"/>
            <a:ext cx="11752473" cy="421933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Disadvantages of Computers </a:t>
            </a:r>
            <a:r>
              <a:rPr lang="en-US" dirty="0" smtClean="0">
                <a:solidFill>
                  <a:schemeClr val="tx1"/>
                </a:solidFill>
                <a:latin typeface="Arial" panose="020B0604020202020204" pitchFamily="34" charset="0"/>
                <a:cs typeface="Arial" panose="020B0604020202020204" pitchFamily="34" charset="0"/>
              </a:rPr>
              <a:t>(continuation)</a:t>
            </a:r>
          </a:p>
          <a:p>
            <a:pPr lvl="0" algn="l"/>
            <a:r>
              <a:rPr lang="en-US" b="1" dirty="0" smtClean="0">
                <a:solidFill>
                  <a:schemeClr val="tx1"/>
                </a:solidFill>
              </a:rPr>
              <a:t>No Feeling</a:t>
            </a:r>
          </a:p>
          <a:p>
            <a:pPr marL="457200" lvl="0" indent="-457200" algn="l">
              <a:buFont typeface="Wingdings" panose="05000000000000000000" pitchFamily="2" charset="2"/>
              <a:buChar char="Ø"/>
            </a:pPr>
            <a:r>
              <a:rPr lang="en-US" sz="2800" dirty="0">
                <a:solidFill>
                  <a:schemeClr val="tx1"/>
                </a:solidFill>
              </a:rPr>
              <a:t>Computers have no feelings or emotions.</a:t>
            </a:r>
          </a:p>
          <a:p>
            <a:pPr marL="457200" lvl="0" indent="-457200" algn="l">
              <a:buFont typeface="Wingdings" panose="05000000000000000000" pitchFamily="2" charset="2"/>
              <a:buChar char="Ø"/>
            </a:pPr>
            <a:r>
              <a:rPr lang="en-US" sz="2800" dirty="0">
                <a:solidFill>
                  <a:schemeClr val="tx1"/>
                </a:solidFill>
              </a:rPr>
              <a:t>It cannot make judgment based on feeling, taste, experience, and knowledge unlike humans.</a:t>
            </a:r>
          </a:p>
          <a:p>
            <a:pPr marL="457200" lvl="0" indent="-457200" algn="l">
              <a:buFont typeface="Wingdings" panose="05000000000000000000" pitchFamily="2" charset="2"/>
              <a:buChar char="Ø"/>
            </a:pPr>
            <a:endParaRPr lang="en-US" sz="2800" dirty="0">
              <a:solidFill>
                <a:schemeClr val="tx1"/>
              </a:solidFill>
            </a:endParaRPr>
          </a:p>
          <a:p>
            <a:pPr marL="457200" lvl="0" indent="-457200" algn="l">
              <a:buFont typeface="Wingdings" panose="05000000000000000000" pitchFamily="2" charset="2"/>
              <a:buChar char="Ø"/>
            </a:pPr>
            <a:endParaRPr lang="en-US" sz="2800" dirty="0">
              <a:solidFill>
                <a:schemeClr val="tx1"/>
              </a:solidFill>
            </a:endParaRPr>
          </a:p>
        </p:txBody>
      </p:sp>
    </p:spTree>
    <p:extLst>
      <p:ext uri="{BB962C8B-B14F-4D97-AF65-F5344CB8AC3E}">
        <p14:creationId xmlns:p14="http://schemas.microsoft.com/office/powerpoint/2010/main" val="254837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3" name="Title 1">
            <a:extLst>
              <a:ext uri="{FF2B5EF4-FFF2-40B4-BE49-F238E27FC236}">
                <a16:creationId xmlns:a16="http://schemas.microsoft.com/office/drawing/2014/main" id="{822ABA5F-0CA0-4472-9393-9242728E5ED3}"/>
              </a:ext>
            </a:extLst>
          </p:cNvPr>
          <p:cNvSpPr txBox="1">
            <a:spLocks/>
          </p:cNvSpPr>
          <p:nvPr/>
        </p:nvSpPr>
        <p:spPr>
          <a:xfrm>
            <a:off x="1853511" y="1694559"/>
            <a:ext cx="8686801" cy="949036"/>
          </a:xfrm>
          <a:prstGeom prst="rect">
            <a:avLst/>
          </a:prstGeom>
          <a:effectLst/>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000" dirty="0" smtClean="0">
                <a:solidFill>
                  <a:schemeClr val="accent1"/>
                </a:solidFill>
                <a:latin typeface="Comic Sans MS" panose="030F0702030302020204" pitchFamily="66" charset="0"/>
              </a:rPr>
              <a:t>Generation of Computer</a:t>
            </a:r>
            <a:endParaRPr lang="en-US" sz="5000" dirty="0">
              <a:solidFill>
                <a:schemeClr val="accent1"/>
              </a:solidFill>
              <a:latin typeface="Comic Sans MS" panose="030F0702030302020204" pitchFamily="66" charset="0"/>
            </a:endParaRPr>
          </a:p>
        </p:txBody>
      </p:sp>
      <p:pic>
        <p:nvPicPr>
          <p:cNvPr id="4" name="Picture 2" descr="Image result for 1st generation of computer">
            <a:extLst>
              <a:ext uri="{FF2B5EF4-FFF2-40B4-BE49-F238E27FC236}">
                <a16:creationId xmlns:a16="http://schemas.microsoft.com/office/drawing/2014/main" id="{8422590B-2C1B-4CB8-AAF2-195FAC178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02" y="2508422"/>
            <a:ext cx="10738021" cy="3707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35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3" name="Title 1">
            <a:extLst>
              <a:ext uri="{FF2B5EF4-FFF2-40B4-BE49-F238E27FC236}">
                <a16:creationId xmlns:a16="http://schemas.microsoft.com/office/drawing/2014/main" id="{822ABA5F-0CA0-4472-9393-9242728E5ED3}"/>
              </a:ext>
            </a:extLst>
          </p:cNvPr>
          <p:cNvSpPr txBox="1">
            <a:spLocks/>
          </p:cNvSpPr>
          <p:nvPr/>
        </p:nvSpPr>
        <p:spPr>
          <a:xfrm>
            <a:off x="1853511" y="1694559"/>
            <a:ext cx="8686801" cy="949036"/>
          </a:xfrm>
          <a:prstGeom prst="rect">
            <a:avLst/>
          </a:prstGeom>
          <a:effectLst/>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000" dirty="0" smtClean="0">
                <a:solidFill>
                  <a:schemeClr val="accent1"/>
                </a:solidFill>
                <a:latin typeface="Comic Sans MS" panose="030F0702030302020204" pitchFamily="66" charset="0"/>
              </a:rPr>
              <a:t>Generation of Computer</a:t>
            </a:r>
            <a:endParaRPr lang="en-US" sz="5000" dirty="0">
              <a:solidFill>
                <a:schemeClr val="accent1"/>
              </a:solidFill>
              <a:latin typeface="Comic Sans MS" panose="030F0702030302020204" pitchFamily="66" charset="0"/>
            </a:endParaRPr>
          </a:p>
        </p:txBody>
      </p:sp>
      <p:sp>
        <p:nvSpPr>
          <p:cNvPr id="5" name="Content Placeholder 2">
            <a:extLst>
              <a:ext uri="{FF2B5EF4-FFF2-40B4-BE49-F238E27FC236}">
                <a16:creationId xmlns:a16="http://schemas.microsoft.com/office/drawing/2014/main" id="{0EC3E54C-5761-4B5B-BF4F-898A2EB48072}"/>
              </a:ext>
            </a:extLst>
          </p:cNvPr>
          <p:cNvSpPr txBox="1">
            <a:spLocks/>
          </p:cNvSpPr>
          <p:nvPr/>
        </p:nvSpPr>
        <p:spPr>
          <a:xfrm>
            <a:off x="395944" y="2643595"/>
            <a:ext cx="10018712" cy="286904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SzPct val="100000"/>
              <a:buFont typeface="Wingdings" panose="05000000000000000000" pitchFamily="2" charset="2"/>
              <a:buChar char="q"/>
            </a:pPr>
            <a:r>
              <a:rPr lang="en-US" sz="2400" b="1" dirty="0" smtClean="0"/>
              <a:t>The First Generation (1940-1956) </a:t>
            </a:r>
          </a:p>
          <a:p>
            <a:pPr marL="342900" lvl="1" indent="-342900">
              <a:buSzPct val="100000"/>
              <a:buFont typeface="Wingdings" panose="05000000000000000000" pitchFamily="2" charset="2"/>
              <a:buChar char="Ø"/>
            </a:pPr>
            <a:r>
              <a:rPr lang="en-US" sz="2400" dirty="0" smtClean="0"/>
              <a:t>were based on the use of wired circuits containing vacuum tubes</a:t>
            </a:r>
          </a:p>
          <a:p>
            <a:pPr marL="342900" lvl="1" indent="-342900">
              <a:buSzPct val="100000"/>
              <a:buFont typeface="Wingdings" panose="05000000000000000000" pitchFamily="2" charset="2"/>
              <a:buChar char="Ø"/>
            </a:pPr>
            <a:r>
              <a:rPr lang="en-US" sz="2400" dirty="0" smtClean="0"/>
              <a:t>utilized punch cards as the main storage medium</a:t>
            </a:r>
          </a:p>
          <a:p>
            <a:pPr marL="342900" lvl="1" indent="-342900">
              <a:buSzPct val="100000"/>
              <a:buFont typeface="Wingdings" panose="05000000000000000000" pitchFamily="2" charset="2"/>
              <a:buChar char="Ø"/>
            </a:pPr>
            <a:r>
              <a:rPr lang="en-US" sz="2400" dirty="0" smtClean="0"/>
              <a:t>design for specific task</a:t>
            </a:r>
          </a:p>
          <a:p>
            <a:pPr marL="342900" lvl="1" indent="-342900">
              <a:buSzPct val="100000"/>
              <a:buFont typeface="Wingdings" panose="05000000000000000000" pitchFamily="2" charset="2"/>
              <a:buChar char="Ø"/>
            </a:pPr>
            <a:r>
              <a:rPr lang="en-US" sz="2400" dirty="0" smtClean="0"/>
              <a:t>Used machine language for computing</a:t>
            </a:r>
            <a:endParaRPr lang="en-US" sz="2400" dirty="0"/>
          </a:p>
        </p:txBody>
      </p:sp>
      <p:pic>
        <p:nvPicPr>
          <p:cNvPr id="6" name="Picture 4" descr="Image result for 1st generation of computer">
            <a:extLst>
              <a:ext uri="{FF2B5EF4-FFF2-40B4-BE49-F238E27FC236}">
                <a16:creationId xmlns:a16="http://schemas.microsoft.com/office/drawing/2014/main" id="{BFD01360-42DD-4078-A249-01C61F40E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5554" y="3432993"/>
            <a:ext cx="4123633" cy="2918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98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3" name="Title 1">
            <a:extLst>
              <a:ext uri="{FF2B5EF4-FFF2-40B4-BE49-F238E27FC236}">
                <a16:creationId xmlns:a16="http://schemas.microsoft.com/office/drawing/2014/main" id="{822ABA5F-0CA0-4472-9393-9242728E5ED3}"/>
              </a:ext>
            </a:extLst>
          </p:cNvPr>
          <p:cNvSpPr txBox="1">
            <a:spLocks/>
          </p:cNvSpPr>
          <p:nvPr/>
        </p:nvSpPr>
        <p:spPr>
          <a:xfrm>
            <a:off x="1853511" y="1694559"/>
            <a:ext cx="8686801" cy="949036"/>
          </a:xfrm>
          <a:prstGeom prst="rect">
            <a:avLst/>
          </a:prstGeom>
          <a:effectLst/>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000" dirty="0" smtClean="0">
                <a:solidFill>
                  <a:schemeClr val="accent1"/>
                </a:solidFill>
                <a:latin typeface="Comic Sans MS" panose="030F0702030302020204" pitchFamily="66" charset="0"/>
              </a:rPr>
              <a:t>Generation of Computer</a:t>
            </a:r>
            <a:endParaRPr lang="en-US" sz="5000" dirty="0">
              <a:solidFill>
                <a:schemeClr val="accent1"/>
              </a:solidFill>
              <a:latin typeface="Comic Sans MS" panose="030F0702030302020204" pitchFamily="66" charset="0"/>
            </a:endParaRPr>
          </a:p>
        </p:txBody>
      </p:sp>
      <p:sp>
        <p:nvSpPr>
          <p:cNvPr id="7" name="Content Placeholder 2">
            <a:extLst>
              <a:ext uri="{FF2B5EF4-FFF2-40B4-BE49-F238E27FC236}">
                <a16:creationId xmlns:a16="http://schemas.microsoft.com/office/drawing/2014/main" id="{0EC3E54C-5761-4B5B-BF4F-898A2EB48072}"/>
              </a:ext>
            </a:extLst>
          </p:cNvPr>
          <p:cNvSpPr txBox="1">
            <a:spLocks/>
          </p:cNvSpPr>
          <p:nvPr/>
        </p:nvSpPr>
        <p:spPr>
          <a:xfrm>
            <a:off x="372202" y="2643595"/>
            <a:ext cx="7387841" cy="29838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SzPct val="100000"/>
              <a:buFont typeface="Wingdings" panose="05000000000000000000" pitchFamily="2" charset="2"/>
              <a:buChar char="q"/>
            </a:pPr>
            <a:r>
              <a:rPr lang="en-US" sz="2400" b="1" dirty="0" smtClean="0"/>
              <a:t>The Second Generation (1956-1963)</a:t>
            </a:r>
          </a:p>
          <a:p>
            <a:pPr marL="342900" lvl="1" indent="-342900">
              <a:buSzPct val="100000"/>
              <a:buFont typeface="Wingdings" panose="05000000000000000000" pitchFamily="2" charset="2"/>
              <a:buChar char="Ø"/>
            </a:pPr>
            <a:r>
              <a:rPr lang="en-US" sz="2400" dirty="0" smtClean="0"/>
              <a:t>development of the transistor</a:t>
            </a:r>
          </a:p>
          <a:p>
            <a:pPr marL="342900" lvl="1" indent="-342900">
              <a:buSzPct val="100000"/>
              <a:buFont typeface="Wingdings" panose="05000000000000000000" pitchFamily="2" charset="2"/>
              <a:buChar char="Ø"/>
            </a:pPr>
            <a:r>
              <a:rPr lang="en-US" sz="2400" dirty="0" smtClean="0"/>
              <a:t>smaller size and increased reliability</a:t>
            </a:r>
          </a:p>
          <a:p>
            <a:pPr marL="342900" lvl="1" indent="-342900">
              <a:buSzPct val="100000"/>
              <a:buFont typeface="Wingdings" panose="05000000000000000000" pitchFamily="2" charset="2"/>
              <a:buChar char="Ø"/>
            </a:pPr>
            <a:r>
              <a:rPr lang="en-US" sz="2400" dirty="0" smtClean="0"/>
              <a:t>faster and more energy-efficient than their predecessors</a:t>
            </a:r>
          </a:p>
          <a:p>
            <a:pPr marL="342900" lvl="1" indent="-342900">
              <a:buSzPct val="100000"/>
              <a:buFont typeface="Wingdings" panose="05000000000000000000" pitchFamily="2" charset="2"/>
              <a:buChar char="Ø"/>
            </a:pPr>
            <a:r>
              <a:rPr lang="en-US" sz="2400" dirty="0" smtClean="0"/>
              <a:t>used assembly language</a:t>
            </a:r>
          </a:p>
          <a:p>
            <a:pPr lvl="1">
              <a:buFont typeface="Wingdings" panose="05000000000000000000" pitchFamily="2" charset="2"/>
              <a:buChar char="§"/>
            </a:pPr>
            <a:endParaRPr lang="en-US" sz="2400" dirty="0"/>
          </a:p>
        </p:txBody>
      </p:sp>
      <p:pic>
        <p:nvPicPr>
          <p:cNvPr id="8" name="Picture 2" descr="Image result for Second Generation of Computer">
            <a:extLst>
              <a:ext uri="{FF2B5EF4-FFF2-40B4-BE49-F238E27FC236}">
                <a16:creationId xmlns:a16="http://schemas.microsoft.com/office/drawing/2014/main" id="{F23EFCB4-8570-411C-A193-87C922EFA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696" y="2643595"/>
            <a:ext cx="4465088" cy="343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56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3" name="Title 1">
            <a:extLst>
              <a:ext uri="{FF2B5EF4-FFF2-40B4-BE49-F238E27FC236}">
                <a16:creationId xmlns:a16="http://schemas.microsoft.com/office/drawing/2014/main" id="{822ABA5F-0CA0-4472-9393-9242728E5ED3}"/>
              </a:ext>
            </a:extLst>
          </p:cNvPr>
          <p:cNvSpPr txBox="1">
            <a:spLocks/>
          </p:cNvSpPr>
          <p:nvPr/>
        </p:nvSpPr>
        <p:spPr>
          <a:xfrm>
            <a:off x="1853511" y="1694559"/>
            <a:ext cx="8686801" cy="949036"/>
          </a:xfrm>
          <a:prstGeom prst="rect">
            <a:avLst/>
          </a:prstGeom>
          <a:effectLst/>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000" dirty="0" smtClean="0">
                <a:solidFill>
                  <a:schemeClr val="accent1"/>
                </a:solidFill>
                <a:latin typeface="Comic Sans MS" panose="030F0702030302020204" pitchFamily="66" charset="0"/>
              </a:rPr>
              <a:t>Generation of Computer</a:t>
            </a:r>
            <a:endParaRPr lang="en-US" sz="5000" dirty="0">
              <a:solidFill>
                <a:schemeClr val="accent1"/>
              </a:solidFill>
              <a:latin typeface="Comic Sans MS" panose="030F0702030302020204" pitchFamily="66" charset="0"/>
            </a:endParaRPr>
          </a:p>
        </p:txBody>
      </p:sp>
      <p:pic>
        <p:nvPicPr>
          <p:cNvPr id="5" name="Picture 4">
            <a:extLst>
              <a:ext uri="{FF2B5EF4-FFF2-40B4-BE49-F238E27FC236}">
                <a16:creationId xmlns:a16="http://schemas.microsoft.com/office/drawing/2014/main" id="{80C0B0D6-0E2E-4600-B108-AEFD79CFE16F}"/>
              </a:ext>
            </a:extLst>
          </p:cNvPr>
          <p:cNvPicPr>
            <a:picLocks noChangeAspect="1"/>
          </p:cNvPicPr>
          <p:nvPr/>
        </p:nvPicPr>
        <p:blipFill>
          <a:blip r:embed="rId3"/>
          <a:stretch>
            <a:fillRect/>
          </a:stretch>
        </p:blipFill>
        <p:spPr>
          <a:xfrm>
            <a:off x="8211063" y="2563477"/>
            <a:ext cx="3767667" cy="2989054"/>
          </a:xfrm>
          <a:prstGeom prst="rect">
            <a:avLst/>
          </a:prstGeom>
        </p:spPr>
      </p:pic>
      <p:sp>
        <p:nvSpPr>
          <p:cNvPr id="6" name="Content Placeholder 2">
            <a:extLst>
              <a:ext uri="{FF2B5EF4-FFF2-40B4-BE49-F238E27FC236}">
                <a16:creationId xmlns:a16="http://schemas.microsoft.com/office/drawing/2014/main" id="{0EC3E54C-5761-4B5B-BF4F-898A2EB48072}"/>
              </a:ext>
            </a:extLst>
          </p:cNvPr>
          <p:cNvSpPr txBox="1">
            <a:spLocks/>
          </p:cNvSpPr>
          <p:nvPr/>
        </p:nvSpPr>
        <p:spPr>
          <a:xfrm>
            <a:off x="154274" y="2543751"/>
            <a:ext cx="5727541" cy="249381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SzPct val="100000"/>
              <a:buFont typeface="Wingdings" panose="05000000000000000000" pitchFamily="2" charset="2"/>
              <a:buChar char="q"/>
            </a:pPr>
            <a:r>
              <a:rPr lang="en-US" sz="2400" b="1" dirty="0" smtClean="0"/>
              <a:t>The Third Generation (1964 – 1971)</a:t>
            </a:r>
          </a:p>
          <a:p>
            <a:pPr marL="342900" lvl="1" indent="-342900">
              <a:buSzPct val="100000"/>
              <a:buFont typeface="Wingdings" panose="05000000000000000000" pitchFamily="2" charset="2"/>
              <a:buChar char="Ø"/>
            </a:pPr>
            <a:r>
              <a:rPr lang="en-US" sz="2400" dirty="0" smtClean="0"/>
              <a:t>Use Integrated Circuits</a:t>
            </a:r>
          </a:p>
          <a:p>
            <a:pPr marL="1257300" lvl="2" indent="-342900">
              <a:buSzPct val="100000"/>
              <a:buFont typeface="Wingdings" panose="05000000000000000000" pitchFamily="2" charset="2"/>
              <a:buChar char="§"/>
            </a:pPr>
            <a:r>
              <a:rPr lang="en-US" sz="2400" dirty="0" smtClean="0"/>
              <a:t>The first integrated circuit (IC)</a:t>
            </a:r>
          </a:p>
          <a:p>
            <a:pPr marL="1257300" lvl="2" indent="-342900">
              <a:buSzPct val="100000"/>
              <a:buFont typeface="Wingdings" panose="05000000000000000000" pitchFamily="2" charset="2"/>
              <a:buChar char="§"/>
            </a:pPr>
            <a:r>
              <a:rPr lang="en-US" sz="2400" dirty="0" smtClean="0"/>
              <a:t>Was invented independently by Jack </a:t>
            </a:r>
            <a:r>
              <a:rPr lang="en-US" sz="2400" dirty="0" err="1" smtClean="0"/>
              <a:t>Kilby</a:t>
            </a:r>
            <a:r>
              <a:rPr lang="en-US" sz="2400" dirty="0" smtClean="0"/>
              <a:t> and Robert Noyce</a:t>
            </a:r>
            <a:endParaRPr lang="en-US" sz="2400" dirty="0"/>
          </a:p>
        </p:txBody>
      </p:sp>
      <p:pic>
        <p:nvPicPr>
          <p:cNvPr id="9" name="Picture 8">
            <a:extLst>
              <a:ext uri="{FF2B5EF4-FFF2-40B4-BE49-F238E27FC236}">
                <a16:creationId xmlns:a16="http://schemas.microsoft.com/office/drawing/2014/main" id="{7C4753DE-3B3B-42CC-97DA-27BDD2D8EBF7}"/>
              </a:ext>
            </a:extLst>
          </p:cNvPr>
          <p:cNvPicPr>
            <a:picLocks noChangeAspect="1"/>
          </p:cNvPicPr>
          <p:nvPr/>
        </p:nvPicPr>
        <p:blipFill>
          <a:blip r:embed="rId4"/>
          <a:stretch>
            <a:fillRect/>
          </a:stretch>
        </p:blipFill>
        <p:spPr>
          <a:xfrm>
            <a:off x="5560541" y="4058004"/>
            <a:ext cx="2650522" cy="2122099"/>
          </a:xfrm>
          <a:prstGeom prst="rect">
            <a:avLst/>
          </a:prstGeom>
        </p:spPr>
      </p:pic>
    </p:spTree>
    <p:extLst>
      <p:ext uri="{BB962C8B-B14F-4D97-AF65-F5344CB8AC3E}">
        <p14:creationId xmlns:p14="http://schemas.microsoft.com/office/powerpoint/2010/main" val="35758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3" name="Title 1">
            <a:extLst>
              <a:ext uri="{FF2B5EF4-FFF2-40B4-BE49-F238E27FC236}">
                <a16:creationId xmlns:a16="http://schemas.microsoft.com/office/drawing/2014/main" id="{822ABA5F-0CA0-4472-9393-9242728E5ED3}"/>
              </a:ext>
            </a:extLst>
          </p:cNvPr>
          <p:cNvSpPr txBox="1">
            <a:spLocks/>
          </p:cNvSpPr>
          <p:nvPr/>
        </p:nvSpPr>
        <p:spPr>
          <a:xfrm>
            <a:off x="1853511" y="1694559"/>
            <a:ext cx="8686801" cy="949036"/>
          </a:xfrm>
          <a:prstGeom prst="rect">
            <a:avLst/>
          </a:prstGeom>
          <a:effectLst/>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000" dirty="0" smtClean="0">
                <a:solidFill>
                  <a:schemeClr val="accent1"/>
                </a:solidFill>
                <a:latin typeface="Comic Sans MS" panose="030F0702030302020204" pitchFamily="66" charset="0"/>
              </a:rPr>
              <a:t>Generation of Computer</a:t>
            </a:r>
            <a:endParaRPr lang="en-US" sz="5000" dirty="0">
              <a:solidFill>
                <a:schemeClr val="accent1"/>
              </a:solidFill>
              <a:latin typeface="Comic Sans MS" panose="030F0702030302020204" pitchFamily="66" charset="0"/>
            </a:endParaRPr>
          </a:p>
        </p:txBody>
      </p:sp>
      <p:sp>
        <p:nvSpPr>
          <p:cNvPr id="7" name="Content Placeholder 2">
            <a:extLst>
              <a:ext uri="{FF2B5EF4-FFF2-40B4-BE49-F238E27FC236}">
                <a16:creationId xmlns:a16="http://schemas.microsoft.com/office/drawing/2014/main" id="{0EC3E54C-5761-4B5B-BF4F-898A2EB48072}"/>
              </a:ext>
            </a:extLst>
          </p:cNvPr>
          <p:cNvSpPr txBox="1">
            <a:spLocks/>
          </p:cNvSpPr>
          <p:nvPr/>
        </p:nvSpPr>
        <p:spPr>
          <a:xfrm>
            <a:off x="383670" y="2532225"/>
            <a:ext cx="7265162" cy="258791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ct val="100000"/>
              <a:buFont typeface="Wingdings" panose="05000000000000000000" pitchFamily="2" charset="2"/>
              <a:buChar char="q"/>
            </a:pPr>
            <a:r>
              <a:rPr lang="en-US" sz="2400" b="1" dirty="0" smtClean="0"/>
              <a:t>The Fourth Generation (1971-present)</a:t>
            </a:r>
          </a:p>
          <a:p>
            <a:pPr marL="342900" lvl="1" indent="-342900">
              <a:buSzPct val="100000"/>
              <a:buFont typeface="Wingdings" panose="05000000000000000000" pitchFamily="2" charset="2"/>
              <a:buChar char="Ø"/>
            </a:pPr>
            <a:r>
              <a:rPr lang="en-US" sz="2400" dirty="0"/>
              <a:t>D</a:t>
            </a:r>
            <a:r>
              <a:rPr lang="en-US" sz="2400" dirty="0" smtClean="0"/>
              <a:t>evelopment of user-friendly software packages</a:t>
            </a:r>
          </a:p>
          <a:p>
            <a:pPr marL="342900" lvl="1" indent="-342900">
              <a:buSzPct val="100000"/>
              <a:buFont typeface="Wingdings" panose="05000000000000000000" pitchFamily="2" charset="2"/>
              <a:buChar char="Ø"/>
            </a:pPr>
            <a:r>
              <a:rPr lang="en-US" sz="2400" dirty="0" smtClean="0"/>
              <a:t>Use of Microprocessor</a:t>
            </a:r>
          </a:p>
          <a:p>
            <a:pPr marL="1257300" lvl="2" indent="-342900">
              <a:buSzPct val="100000"/>
              <a:buFont typeface="Arial" panose="020B0604020202020204" pitchFamily="34" charset="0"/>
              <a:buChar char="•"/>
            </a:pPr>
            <a:r>
              <a:rPr lang="en-US" sz="2400" dirty="0" smtClean="0"/>
              <a:t>very-large-scale-integration and</a:t>
            </a:r>
          </a:p>
          <a:p>
            <a:pPr marL="1257300" lvl="2" indent="-342900">
              <a:buSzPct val="100000"/>
              <a:buFont typeface="Arial" panose="020B0604020202020204" pitchFamily="34" charset="0"/>
              <a:buChar char="•"/>
            </a:pPr>
            <a:r>
              <a:rPr lang="en-US" sz="2400" dirty="0" smtClean="0"/>
              <a:t>ultra-large-scale-integration</a:t>
            </a:r>
            <a:endParaRPr lang="en-US" sz="2400" dirty="0"/>
          </a:p>
        </p:txBody>
      </p:sp>
      <p:pic>
        <p:nvPicPr>
          <p:cNvPr id="8" name="Picture 2" descr="Image result for fourth generation computer">
            <a:extLst>
              <a:ext uri="{FF2B5EF4-FFF2-40B4-BE49-F238E27FC236}">
                <a16:creationId xmlns:a16="http://schemas.microsoft.com/office/drawing/2014/main" id="{5608A84A-36DC-4822-8D07-7024BD96B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0015" y="2643595"/>
            <a:ext cx="3868267" cy="30373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5EEA22F-01AE-42AD-842E-9A017282C51E}"/>
              </a:ext>
            </a:extLst>
          </p:cNvPr>
          <p:cNvPicPr>
            <a:picLocks noChangeAspect="1"/>
          </p:cNvPicPr>
          <p:nvPr/>
        </p:nvPicPr>
        <p:blipFill>
          <a:blip r:embed="rId4"/>
          <a:stretch>
            <a:fillRect/>
          </a:stretch>
        </p:blipFill>
        <p:spPr>
          <a:xfrm>
            <a:off x="3146527" y="5008773"/>
            <a:ext cx="1522718" cy="1344324"/>
          </a:xfrm>
          <a:prstGeom prst="rect">
            <a:avLst/>
          </a:prstGeom>
        </p:spPr>
      </p:pic>
      <p:pic>
        <p:nvPicPr>
          <p:cNvPr id="11" name="Picture 6" descr="Image result for ULSI circuit">
            <a:extLst>
              <a:ext uri="{FF2B5EF4-FFF2-40B4-BE49-F238E27FC236}">
                <a16:creationId xmlns:a16="http://schemas.microsoft.com/office/drawing/2014/main" id="{68753AB8-F74B-4039-8251-EFE9DFDAC7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2948" y="5008773"/>
            <a:ext cx="1794742" cy="134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4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3" name="Title 1">
            <a:extLst>
              <a:ext uri="{FF2B5EF4-FFF2-40B4-BE49-F238E27FC236}">
                <a16:creationId xmlns:a16="http://schemas.microsoft.com/office/drawing/2014/main" id="{822ABA5F-0CA0-4472-9393-9242728E5ED3}"/>
              </a:ext>
            </a:extLst>
          </p:cNvPr>
          <p:cNvSpPr txBox="1">
            <a:spLocks/>
          </p:cNvSpPr>
          <p:nvPr/>
        </p:nvSpPr>
        <p:spPr>
          <a:xfrm>
            <a:off x="1853511" y="1694559"/>
            <a:ext cx="8686801" cy="949036"/>
          </a:xfrm>
          <a:prstGeom prst="rect">
            <a:avLst/>
          </a:prstGeom>
          <a:effectLst/>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000" dirty="0" smtClean="0">
                <a:solidFill>
                  <a:schemeClr val="accent1"/>
                </a:solidFill>
                <a:latin typeface="Comic Sans MS" panose="030F0702030302020204" pitchFamily="66" charset="0"/>
              </a:rPr>
              <a:t>Generation of Computer</a:t>
            </a:r>
            <a:endParaRPr lang="en-US" sz="5000" dirty="0">
              <a:solidFill>
                <a:schemeClr val="accent1"/>
              </a:solidFill>
              <a:latin typeface="Comic Sans MS" panose="030F0702030302020204" pitchFamily="66" charset="0"/>
            </a:endParaRPr>
          </a:p>
        </p:txBody>
      </p:sp>
      <p:pic>
        <p:nvPicPr>
          <p:cNvPr id="9" name="Picture 8">
            <a:extLst>
              <a:ext uri="{FF2B5EF4-FFF2-40B4-BE49-F238E27FC236}">
                <a16:creationId xmlns:a16="http://schemas.microsoft.com/office/drawing/2014/main" id="{81BACE9E-8BE1-4317-BDE4-E6128C128473}"/>
              </a:ext>
            </a:extLst>
          </p:cNvPr>
          <p:cNvPicPr>
            <a:picLocks noChangeAspect="1"/>
          </p:cNvPicPr>
          <p:nvPr/>
        </p:nvPicPr>
        <p:blipFill>
          <a:blip r:embed="rId3"/>
          <a:stretch>
            <a:fillRect/>
          </a:stretch>
        </p:blipFill>
        <p:spPr>
          <a:xfrm>
            <a:off x="6351373" y="2999656"/>
            <a:ext cx="4926398" cy="3181861"/>
          </a:xfrm>
          <a:prstGeom prst="rect">
            <a:avLst/>
          </a:prstGeom>
        </p:spPr>
      </p:pic>
      <p:sp>
        <p:nvSpPr>
          <p:cNvPr id="12" name="Content Placeholder 2">
            <a:extLst>
              <a:ext uri="{FF2B5EF4-FFF2-40B4-BE49-F238E27FC236}">
                <a16:creationId xmlns:a16="http://schemas.microsoft.com/office/drawing/2014/main" id="{0EC3E54C-5761-4B5B-BF4F-898A2EB48072}"/>
              </a:ext>
            </a:extLst>
          </p:cNvPr>
          <p:cNvSpPr txBox="1">
            <a:spLocks/>
          </p:cNvSpPr>
          <p:nvPr/>
        </p:nvSpPr>
        <p:spPr>
          <a:xfrm>
            <a:off x="335132" y="2643595"/>
            <a:ext cx="6016241" cy="258888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SzPct val="100000"/>
              <a:buFont typeface="Wingdings" panose="05000000000000000000" pitchFamily="2" charset="2"/>
              <a:buChar char="q"/>
            </a:pPr>
            <a:r>
              <a:rPr lang="en-US" sz="2400" b="1" dirty="0" smtClean="0"/>
              <a:t>The Fifth Generation – </a:t>
            </a:r>
            <a:r>
              <a:rPr lang="en-US" sz="2400" dirty="0" smtClean="0"/>
              <a:t>Present and Beyond: Artificial Intelligence</a:t>
            </a:r>
          </a:p>
          <a:p>
            <a:pPr marL="342900" lvl="1" indent="-342900">
              <a:buSzPct val="100000"/>
              <a:buFont typeface="Wingdings" panose="05000000000000000000" pitchFamily="2" charset="2"/>
              <a:buChar char="Ø"/>
            </a:pPr>
            <a:r>
              <a:rPr lang="en-US" sz="2400" dirty="0" smtClean="0"/>
              <a:t>Artificial intelligence</a:t>
            </a:r>
          </a:p>
          <a:p>
            <a:pPr marL="342900" lvl="1" indent="-342900">
              <a:buSzPct val="100000"/>
              <a:buFont typeface="Wingdings" panose="05000000000000000000" pitchFamily="2" charset="2"/>
              <a:buChar char="Ø"/>
            </a:pPr>
            <a:r>
              <a:rPr lang="en-US" sz="2400" dirty="0" smtClean="0"/>
              <a:t>Expert systems</a:t>
            </a:r>
          </a:p>
          <a:p>
            <a:pPr marL="342900" lvl="1" indent="-342900">
              <a:buSzPct val="100000"/>
              <a:buFont typeface="Wingdings" panose="05000000000000000000" pitchFamily="2" charset="2"/>
              <a:buChar char="Ø"/>
            </a:pPr>
            <a:r>
              <a:rPr lang="en-US" sz="2400" dirty="0" smtClean="0"/>
              <a:t>Natural language processing</a:t>
            </a:r>
            <a:endParaRPr lang="en-US" sz="2400" dirty="0"/>
          </a:p>
        </p:txBody>
      </p:sp>
    </p:spTree>
    <p:extLst>
      <p:ext uri="{BB962C8B-B14F-4D97-AF65-F5344CB8AC3E}">
        <p14:creationId xmlns:p14="http://schemas.microsoft.com/office/powerpoint/2010/main" val="77950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3" name="Title 1">
            <a:extLst>
              <a:ext uri="{FF2B5EF4-FFF2-40B4-BE49-F238E27FC236}">
                <a16:creationId xmlns:a16="http://schemas.microsoft.com/office/drawing/2014/main" id="{B118D452-DFF8-483D-B56B-FE7C6762FF7B}"/>
              </a:ext>
            </a:extLst>
          </p:cNvPr>
          <p:cNvSpPr txBox="1">
            <a:spLocks/>
          </p:cNvSpPr>
          <p:nvPr/>
        </p:nvSpPr>
        <p:spPr>
          <a:xfrm>
            <a:off x="1138130" y="1661981"/>
            <a:ext cx="10018713" cy="9074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dirty="0" smtClean="0">
                <a:solidFill>
                  <a:schemeClr val="accent1"/>
                </a:solidFill>
                <a:latin typeface="Comic Sans MS" panose="030F0702030302020204" pitchFamily="66" charset="0"/>
              </a:rPr>
              <a:t>What is Computer</a:t>
            </a:r>
            <a:endParaRPr lang="en-US" sz="6000" dirty="0">
              <a:solidFill>
                <a:schemeClr val="accent1"/>
              </a:solidFill>
              <a:latin typeface="Comic Sans MS" panose="030F0702030302020204" pitchFamily="66" charset="0"/>
            </a:endParaRPr>
          </a:p>
        </p:txBody>
      </p:sp>
      <p:sp>
        <p:nvSpPr>
          <p:cNvPr id="4" name="Rectangle 3">
            <a:extLst>
              <a:ext uri="{FF2B5EF4-FFF2-40B4-BE49-F238E27FC236}">
                <a16:creationId xmlns:a16="http://schemas.microsoft.com/office/drawing/2014/main" id="{F0783C1B-FDA2-4B0E-A785-5CE5EC0141B4}"/>
              </a:ext>
            </a:extLst>
          </p:cNvPr>
          <p:cNvSpPr/>
          <p:nvPr/>
        </p:nvSpPr>
        <p:spPr>
          <a:xfrm>
            <a:off x="222422" y="2436504"/>
            <a:ext cx="11850130" cy="1443517"/>
          </a:xfrm>
          <a:prstGeom prst="rect">
            <a:avLst/>
          </a:prstGeom>
        </p:spPr>
        <p:txBody>
          <a:bodyPr vert="horz" lIns="91440" tIns="45720" rIns="91440" bIns="45720" rtlCol="0" anchor="ctr">
            <a:noAutofit/>
          </a:bodyPr>
          <a:lstStyle/>
          <a:p>
            <a:pPr algn="just">
              <a:spcBef>
                <a:spcPct val="20000"/>
              </a:spcBef>
              <a:spcAft>
                <a:spcPts val="600"/>
              </a:spcAft>
              <a:buClr>
                <a:schemeClr val="accent1">
                  <a:lumMod val="75000"/>
                </a:schemeClr>
              </a:buClr>
              <a:buSzPct val="100000"/>
            </a:pPr>
            <a:r>
              <a:rPr lang="en-US" sz="2400" dirty="0"/>
              <a:t>A </a:t>
            </a:r>
            <a:r>
              <a:rPr lang="en-US" sz="2400" i="1" dirty="0"/>
              <a:t>computer </a:t>
            </a:r>
            <a:r>
              <a:rPr lang="en-US" sz="2400" dirty="0"/>
              <a:t>is an electronic device, operating under the control of instructions stored in its own memory, that can accept data, process the data according to specified rules, produce results, and store the results for future use.</a:t>
            </a:r>
          </a:p>
        </p:txBody>
      </p:sp>
      <p:pic>
        <p:nvPicPr>
          <p:cNvPr id="5" name="Picture 4">
            <a:extLst>
              <a:ext uri="{FF2B5EF4-FFF2-40B4-BE49-F238E27FC236}">
                <a16:creationId xmlns:a16="http://schemas.microsoft.com/office/drawing/2014/main" id="{4DB36AA4-FD8F-4938-B89F-D7B95C6CE100}"/>
              </a:ext>
            </a:extLst>
          </p:cNvPr>
          <p:cNvPicPr>
            <a:picLocks noChangeAspect="1"/>
          </p:cNvPicPr>
          <p:nvPr/>
        </p:nvPicPr>
        <p:blipFill>
          <a:blip r:embed="rId3"/>
          <a:stretch>
            <a:fillRect/>
          </a:stretch>
        </p:blipFill>
        <p:spPr>
          <a:xfrm>
            <a:off x="3384677" y="3684113"/>
            <a:ext cx="7226044" cy="2628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21331" y="2525484"/>
          <a:ext cx="8296956" cy="3207655"/>
        </p:xfrm>
        <a:graphic>
          <a:graphicData uri="http://schemas.openxmlformats.org/drawingml/2006/table">
            <a:tbl>
              <a:tblPr firstRow="1" firstCol="1" bandRow="1">
                <a:tableStyleId>{5C22544A-7EE6-4342-B048-85BDC9FD1C3A}</a:tableStyleId>
              </a:tblPr>
              <a:tblGrid>
                <a:gridCol w="814825">
                  <a:extLst>
                    <a:ext uri="{9D8B030D-6E8A-4147-A177-3AD203B41FA5}">
                      <a16:colId xmlns:a16="http://schemas.microsoft.com/office/drawing/2014/main" val="3503737522"/>
                    </a:ext>
                  </a:extLst>
                </a:gridCol>
                <a:gridCol w="2082815">
                  <a:extLst>
                    <a:ext uri="{9D8B030D-6E8A-4147-A177-3AD203B41FA5}">
                      <a16:colId xmlns:a16="http://schemas.microsoft.com/office/drawing/2014/main" val="939444615"/>
                    </a:ext>
                  </a:extLst>
                </a:gridCol>
                <a:gridCol w="5399316">
                  <a:extLst>
                    <a:ext uri="{9D8B030D-6E8A-4147-A177-3AD203B41FA5}">
                      <a16:colId xmlns:a16="http://schemas.microsoft.com/office/drawing/2014/main" val="3108534464"/>
                    </a:ext>
                  </a:extLst>
                </a:gridCol>
              </a:tblGrid>
              <a:tr h="918803">
                <a:tc>
                  <a:txBody>
                    <a:bodyPr/>
                    <a:lstStyle/>
                    <a:p>
                      <a:pPr marL="0" marR="0" algn="ctr">
                        <a:lnSpc>
                          <a:spcPct val="150000"/>
                        </a:lnSpc>
                        <a:spcBef>
                          <a:spcPts val="0"/>
                        </a:spcBef>
                        <a:spcAft>
                          <a:spcPts val="0"/>
                        </a:spcAft>
                      </a:pPr>
                      <a:r>
                        <a:rPr lang="en-US" sz="2500" dirty="0" smtClean="0">
                          <a:effectLst/>
                        </a:rPr>
                        <a:t>No</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tc>
                  <a:txBody>
                    <a:bodyPr/>
                    <a:lstStyle/>
                    <a:p>
                      <a:pPr marL="0" marR="0" algn="ctr">
                        <a:lnSpc>
                          <a:spcPct val="150000"/>
                        </a:lnSpc>
                        <a:spcBef>
                          <a:spcPts val="0"/>
                        </a:spcBef>
                        <a:spcAft>
                          <a:spcPts val="0"/>
                        </a:spcAft>
                      </a:pPr>
                      <a:r>
                        <a:rPr lang="en-US" sz="2500" dirty="0">
                          <a:effectLst/>
                        </a:rPr>
                        <a:t>Type</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tc>
                  <a:txBody>
                    <a:bodyPr/>
                    <a:lstStyle/>
                    <a:p>
                      <a:pPr marL="0" marR="0" algn="ctr">
                        <a:lnSpc>
                          <a:spcPct val="150000"/>
                        </a:lnSpc>
                        <a:spcBef>
                          <a:spcPts val="0"/>
                        </a:spcBef>
                        <a:spcAft>
                          <a:spcPts val="0"/>
                        </a:spcAft>
                      </a:pPr>
                      <a:r>
                        <a:rPr lang="en-US" sz="2500" dirty="0">
                          <a:effectLst/>
                        </a:rPr>
                        <a:t>Specifications</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extLst>
                  <a:ext uri="{0D108BD9-81ED-4DB2-BD59-A6C34878D82A}">
                    <a16:rowId xmlns:a16="http://schemas.microsoft.com/office/drawing/2014/main" val="3067161559"/>
                  </a:ext>
                </a:extLst>
              </a:tr>
              <a:tr h="2288852">
                <a:tc>
                  <a:txBody>
                    <a:bodyPr/>
                    <a:lstStyle/>
                    <a:p>
                      <a:pPr marL="0" marR="0" algn="ctr">
                        <a:lnSpc>
                          <a:spcPct val="150000"/>
                        </a:lnSpc>
                        <a:spcBef>
                          <a:spcPts val="0"/>
                        </a:spcBef>
                        <a:spcAft>
                          <a:spcPts val="0"/>
                        </a:spcAft>
                      </a:pPr>
                      <a:r>
                        <a:rPr lang="en-US" sz="2300" dirty="0">
                          <a:effectLst/>
                        </a:rPr>
                        <a:t>1</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nchor="ctr"/>
                </a:tc>
                <a:tc>
                  <a:txBody>
                    <a:bodyPr/>
                    <a:lstStyle/>
                    <a:p>
                      <a:pPr marL="0" marR="0" algn="ctr">
                        <a:lnSpc>
                          <a:spcPct val="150000"/>
                        </a:lnSpc>
                        <a:spcBef>
                          <a:spcPts val="0"/>
                        </a:spcBef>
                        <a:spcAft>
                          <a:spcPts val="0"/>
                        </a:spcAft>
                      </a:pPr>
                      <a:r>
                        <a:rPr lang="en-US" sz="2300" dirty="0">
                          <a:effectLst/>
                        </a:rPr>
                        <a:t>PC (Personal Computer)</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nchor="ctr"/>
                </a:tc>
                <a:tc>
                  <a:txBody>
                    <a:bodyPr/>
                    <a:lstStyle/>
                    <a:p>
                      <a:pPr marL="0" marR="0">
                        <a:lnSpc>
                          <a:spcPct val="150000"/>
                        </a:lnSpc>
                        <a:spcBef>
                          <a:spcPts val="0"/>
                        </a:spcBef>
                        <a:spcAft>
                          <a:spcPts val="0"/>
                        </a:spcAft>
                      </a:pPr>
                      <a:endParaRPr lang="en-US" sz="2300" dirty="0" smtClean="0">
                        <a:effectLst/>
                      </a:endParaRPr>
                    </a:p>
                    <a:p>
                      <a:pPr marL="0" marR="0">
                        <a:lnSpc>
                          <a:spcPct val="150000"/>
                        </a:lnSpc>
                        <a:spcBef>
                          <a:spcPts val="0"/>
                        </a:spcBef>
                        <a:spcAft>
                          <a:spcPts val="0"/>
                        </a:spcAft>
                      </a:pPr>
                      <a:r>
                        <a:rPr lang="en-US" sz="2300" dirty="0" smtClean="0">
                          <a:effectLst/>
                        </a:rPr>
                        <a:t>It </a:t>
                      </a:r>
                      <a:r>
                        <a:rPr lang="en-US" sz="2300" dirty="0">
                          <a:effectLst/>
                        </a:rPr>
                        <a:t>is a single user computer system having moderately powerful microprocessor</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extLst>
                  <a:ext uri="{0D108BD9-81ED-4DB2-BD59-A6C34878D82A}">
                    <a16:rowId xmlns:a16="http://schemas.microsoft.com/office/drawing/2014/main" val="1620948113"/>
                  </a:ext>
                </a:extLst>
              </a:tr>
            </a:tbl>
          </a:graphicData>
        </a:graphic>
      </p:graphicFrame>
      <p:sp>
        <p:nvSpPr>
          <p:cNvPr id="5" name="Subtitle 2"/>
          <p:cNvSpPr txBox="1">
            <a:spLocks/>
          </p:cNvSpPr>
          <p:nvPr/>
        </p:nvSpPr>
        <p:spPr>
          <a:xfrm>
            <a:off x="0" y="1862158"/>
            <a:ext cx="12032343" cy="61978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Classification of Computer</a:t>
            </a:r>
            <a:endParaRPr lang="en-US" sz="2800" dirty="0">
              <a:solidFill>
                <a:schemeClr val="tx1"/>
              </a:solidFill>
            </a:endParaRPr>
          </a:p>
        </p:txBody>
      </p:sp>
      <p:pic>
        <p:nvPicPr>
          <p:cNvPr id="6" name="Picture 5" descr="Personal Computer"/>
          <p:cNvPicPr/>
          <p:nvPr/>
        </p:nvPicPr>
        <p:blipFill>
          <a:blip r:embed="rId2">
            <a:extLst>
              <a:ext uri="{28A0092B-C50C-407E-A947-70E740481C1C}">
                <a14:useLocalDpi xmlns:a14="http://schemas.microsoft.com/office/drawing/2010/main" val="0"/>
              </a:ext>
            </a:extLst>
          </a:blip>
          <a:srcRect/>
          <a:stretch>
            <a:fillRect/>
          </a:stretch>
        </p:blipFill>
        <p:spPr bwMode="auto">
          <a:xfrm>
            <a:off x="8850312" y="2481943"/>
            <a:ext cx="3182031" cy="3222171"/>
          </a:xfrm>
          <a:prstGeom prst="rect">
            <a:avLst/>
          </a:prstGeom>
          <a:noFill/>
          <a:ln>
            <a:noFill/>
          </a:ln>
        </p:spPr>
      </p:pic>
    </p:spTree>
    <p:extLst>
      <p:ext uri="{BB962C8B-B14F-4D97-AF65-F5344CB8AC3E}">
        <p14:creationId xmlns:p14="http://schemas.microsoft.com/office/powerpoint/2010/main" val="35448375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21331" y="2525484"/>
          <a:ext cx="8296956" cy="3207655"/>
        </p:xfrm>
        <a:graphic>
          <a:graphicData uri="http://schemas.openxmlformats.org/drawingml/2006/table">
            <a:tbl>
              <a:tblPr firstRow="1" firstCol="1" bandRow="1">
                <a:tableStyleId>{5C22544A-7EE6-4342-B048-85BDC9FD1C3A}</a:tableStyleId>
              </a:tblPr>
              <a:tblGrid>
                <a:gridCol w="814825">
                  <a:extLst>
                    <a:ext uri="{9D8B030D-6E8A-4147-A177-3AD203B41FA5}">
                      <a16:colId xmlns:a16="http://schemas.microsoft.com/office/drawing/2014/main" val="3503737522"/>
                    </a:ext>
                  </a:extLst>
                </a:gridCol>
                <a:gridCol w="2082815">
                  <a:extLst>
                    <a:ext uri="{9D8B030D-6E8A-4147-A177-3AD203B41FA5}">
                      <a16:colId xmlns:a16="http://schemas.microsoft.com/office/drawing/2014/main" val="939444615"/>
                    </a:ext>
                  </a:extLst>
                </a:gridCol>
                <a:gridCol w="5399316">
                  <a:extLst>
                    <a:ext uri="{9D8B030D-6E8A-4147-A177-3AD203B41FA5}">
                      <a16:colId xmlns:a16="http://schemas.microsoft.com/office/drawing/2014/main" val="3108534464"/>
                    </a:ext>
                  </a:extLst>
                </a:gridCol>
              </a:tblGrid>
              <a:tr h="918803">
                <a:tc>
                  <a:txBody>
                    <a:bodyPr/>
                    <a:lstStyle/>
                    <a:p>
                      <a:pPr marL="0" marR="0" algn="ctr">
                        <a:lnSpc>
                          <a:spcPct val="150000"/>
                        </a:lnSpc>
                        <a:spcBef>
                          <a:spcPts val="0"/>
                        </a:spcBef>
                        <a:spcAft>
                          <a:spcPts val="0"/>
                        </a:spcAft>
                      </a:pPr>
                      <a:r>
                        <a:rPr lang="en-US" sz="2500" dirty="0" smtClean="0">
                          <a:effectLst/>
                        </a:rPr>
                        <a:t>No</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tc>
                  <a:txBody>
                    <a:bodyPr/>
                    <a:lstStyle/>
                    <a:p>
                      <a:pPr marL="0" marR="0" algn="ctr">
                        <a:lnSpc>
                          <a:spcPct val="150000"/>
                        </a:lnSpc>
                        <a:spcBef>
                          <a:spcPts val="0"/>
                        </a:spcBef>
                        <a:spcAft>
                          <a:spcPts val="0"/>
                        </a:spcAft>
                      </a:pPr>
                      <a:r>
                        <a:rPr lang="en-US" sz="2500" dirty="0">
                          <a:effectLst/>
                        </a:rPr>
                        <a:t>Type</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tc>
                  <a:txBody>
                    <a:bodyPr/>
                    <a:lstStyle/>
                    <a:p>
                      <a:pPr marL="0" marR="0" algn="ctr">
                        <a:lnSpc>
                          <a:spcPct val="150000"/>
                        </a:lnSpc>
                        <a:spcBef>
                          <a:spcPts val="0"/>
                        </a:spcBef>
                        <a:spcAft>
                          <a:spcPts val="0"/>
                        </a:spcAft>
                      </a:pPr>
                      <a:r>
                        <a:rPr lang="en-US" sz="2500" dirty="0">
                          <a:effectLst/>
                        </a:rPr>
                        <a:t>Specifications</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extLst>
                  <a:ext uri="{0D108BD9-81ED-4DB2-BD59-A6C34878D82A}">
                    <a16:rowId xmlns:a16="http://schemas.microsoft.com/office/drawing/2014/main" val="3067161559"/>
                  </a:ext>
                </a:extLst>
              </a:tr>
              <a:tr h="2288852">
                <a:tc>
                  <a:txBody>
                    <a:bodyPr/>
                    <a:lstStyle/>
                    <a:p>
                      <a:pPr marL="0" marR="0" algn="ctr">
                        <a:lnSpc>
                          <a:spcPct val="150000"/>
                        </a:lnSpc>
                        <a:spcBef>
                          <a:spcPts val="0"/>
                        </a:spcBef>
                        <a:spcAft>
                          <a:spcPts val="0"/>
                        </a:spcAft>
                      </a:pPr>
                      <a:r>
                        <a:rPr lang="en-US" sz="2300" dirty="0">
                          <a:effectLst/>
                        </a:rPr>
                        <a:t>2</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nchor="ctr"/>
                </a:tc>
                <a:tc>
                  <a:txBody>
                    <a:bodyPr/>
                    <a:lstStyle/>
                    <a:p>
                      <a:pPr marL="0" marR="0" algn="ctr">
                        <a:lnSpc>
                          <a:spcPct val="150000"/>
                        </a:lnSpc>
                        <a:spcBef>
                          <a:spcPts val="0"/>
                        </a:spcBef>
                        <a:spcAft>
                          <a:spcPts val="0"/>
                        </a:spcAft>
                      </a:pPr>
                      <a:r>
                        <a:rPr lang="en-US" sz="2300" dirty="0" smtClean="0">
                          <a:effectLst/>
                        </a:rPr>
                        <a:t>Workstation</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nchor="ctr"/>
                </a:tc>
                <a:tc>
                  <a:txBody>
                    <a:bodyPr/>
                    <a:lstStyle/>
                    <a:p>
                      <a:pPr marL="0" marR="0">
                        <a:lnSpc>
                          <a:spcPct val="150000"/>
                        </a:lnSpc>
                        <a:spcBef>
                          <a:spcPts val="0"/>
                        </a:spcBef>
                        <a:spcAft>
                          <a:spcPts val="0"/>
                        </a:spcAft>
                      </a:pPr>
                      <a:r>
                        <a:rPr lang="en-US" sz="2300" dirty="0">
                          <a:effectLst/>
                        </a:rPr>
                        <a:t>It is also a single user computer system, similar to personal computer however has a more powerful microprocessor.</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extLst>
                  <a:ext uri="{0D108BD9-81ED-4DB2-BD59-A6C34878D82A}">
                    <a16:rowId xmlns:a16="http://schemas.microsoft.com/office/drawing/2014/main" val="1620948113"/>
                  </a:ext>
                </a:extLst>
              </a:tr>
            </a:tbl>
          </a:graphicData>
        </a:graphic>
      </p:graphicFrame>
      <p:sp>
        <p:nvSpPr>
          <p:cNvPr id="5" name="Subtitle 2"/>
          <p:cNvSpPr txBox="1">
            <a:spLocks/>
          </p:cNvSpPr>
          <p:nvPr/>
        </p:nvSpPr>
        <p:spPr>
          <a:xfrm>
            <a:off x="0" y="1862158"/>
            <a:ext cx="12032343" cy="61978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a:solidFill>
                  <a:schemeClr val="tx1"/>
                </a:solidFill>
                <a:latin typeface="Britannic Bold" panose="020B0903060703020204" pitchFamily="34" charset="0"/>
                <a:cs typeface="Arial" panose="020B0604020202020204" pitchFamily="34" charset="0"/>
              </a:rPr>
              <a:t>Classification of Computer</a:t>
            </a:r>
            <a:endParaRPr lang="en-US" sz="4400" dirty="0">
              <a:solidFill>
                <a:schemeClr val="tx1"/>
              </a:solidFill>
            </a:endParaRPr>
          </a:p>
        </p:txBody>
      </p:sp>
      <p:pic>
        <p:nvPicPr>
          <p:cNvPr id="7" name="Picture 6" descr="Work Stations"/>
          <p:cNvPicPr/>
          <p:nvPr/>
        </p:nvPicPr>
        <p:blipFill>
          <a:blip r:embed="rId2">
            <a:extLst>
              <a:ext uri="{28A0092B-C50C-407E-A947-70E740481C1C}">
                <a14:useLocalDpi xmlns:a14="http://schemas.microsoft.com/office/drawing/2010/main" val="0"/>
              </a:ext>
            </a:extLst>
          </a:blip>
          <a:srcRect/>
          <a:stretch>
            <a:fillRect/>
          </a:stretch>
        </p:blipFill>
        <p:spPr bwMode="auto">
          <a:xfrm>
            <a:off x="8621487" y="2721424"/>
            <a:ext cx="3410856" cy="2815773"/>
          </a:xfrm>
          <a:prstGeom prst="rect">
            <a:avLst/>
          </a:prstGeom>
          <a:noFill/>
          <a:ln>
            <a:noFill/>
          </a:ln>
        </p:spPr>
      </p:pic>
    </p:spTree>
    <p:extLst>
      <p:ext uri="{BB962C8B-B14F-4D97-AF65-F5344CB8AC3E}">
        <p14:creationId xmlns:p14="http://schemas.microsoft.com/office/powerpoint/2010/main" val="4020045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121331" y="2525484"/>
          <a:ext cx="8296956" cy="3207655"/>
        </p:xfrm>
        <a:graphic>
          <a:graphicData uri="http://schemas.openxmlformats.org/drawingml/2006/table">
            <a:tbl>
              <a:tblPr firstRow="1" firstCol="1" bandRow="1">
                <a:tableStyleId>{5C22544A-7EE6-4342-B048-85BDC9FD1C3A}</a:tableStyleId>
              </a:tblPr>
              <a:tblGrid>
                <a:gridCol w="814825">
                  <a:extLst>
                    <a:ext uri="{9D8B030D-6E8A-4147-A177-3AD203B41FA5}">
                      <a16:colId xmlns:a16="http://schemas.microsoft.com/office/drawing/2014/main" val="3503737522"/>
                    </a:ext>
                  </a:extLst>
                </a:gridCol>
                <a:gridCol w="2082815">
                  <a:extLst>
                    <a:ext uri="{9D8B030D-6E8A-4147-A177-3AD203B41FA5}">
                      <a16:colId xmlns:a16="http://schemas.microsoft.com/office/drawing/2014/main" val="939444615"/>
                    </a:ext>
                  </a:extLst>
                </a:gridCol>
                <a:gridCol w="5399316">
                  <a:extLst>
                    <a:ext uri="{9D8B030D-6E8A-4147-A177-3AD203B41FA5}">
                      <a16:colId xmlns:a16="http://schemas.microsoft.com/office/drawing/2014/main" val="3108534464"/>
                    </a:ext>
                  </a:extLst>
                </a:gridCol>
              </a:tblGrid>
              <a:tr h="918803">
                <a:tc>
                  <a:txBody>
                    <a:bodyPr/>
                    <a:lstStyle/>
                    <a:p>
                      <a:pPr marL="0" marR="0" algn="ctr">
                        <a:lnSpc>
                          <a:spcPct val="150000"/>
                        </a:lnSpc>
                        <a:spcBef>
                          <a:spcPts val="0"/>
                        </a:spcBef>
                        <a:spcAft>
                          <a:spcPts val="0"/>
                        </a:spcAft>
                      </a:pPr>
                      <a:r>
                        <a:rPr lang="en-US" sz="2500" dirty="0" smtClean="0">
                          <a:effectLst/>
                        </a:rPr>
                        <a:t>No</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tc>
                  <a:txBody>
                    <a:bodyPr/>
                    <a:lstStyle/>
                    <a:p>
                      <a:pPr marL="0" marR="0" algn="ctr">
                        <a:lnSpc>
                          <a:spcPct val="150000"/>
                        </a:lnSpc>
                        <a:spcBef>
                          <a:spcPts val="0"/>
                        </a:spcBef>
                        <a:spcAft>
                          <a:spcPts val="0"/>
                        </a:spcAft>
                      </a:pPr>
                      <a:r>
                        <a:rPr lang="en-US" sz="2500" dirty="0">
                          <a:effectLst/>
                        </a:rPr>
                        <a:t>Type</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tc>
                  <a:txBody>
                    <a:bodyPr/>
                    <a:lstStyle/>
                    <a:p>
                      <a:pPr marL="0" marR="0" algn="ctr">
                        <a:lnSpc>
                          <a:spcPct val="150000"/>
                        </a:lnSpc>
                        <a:spcBef>
                          <a:spcPts val="0"/>
                        </a:spcBef>
                        <a:spcAft>
                          <a:spcPts val="0"/>
                        </a:spcAft>
                      </a:pPr>
                      <a:r>
                        <a:rPr lang="en-US" sz="2500" dirty="0">
                          <a:effectLst/>
                        </a:rPr>
                        <a:t>Specifications</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extLst>
                  <a:ext uri="{0D108BD9-81ED-4DB2-BD59-A6C34878D82A}">
                    <a16:rowId xmlns:a16="http://schemas.microsoft.com/office/drawing/2014/main" val="3067161559"/>
                  </a:ext>
                </a:extLst>
              </a:tr>
              <a:tr h="2288852">
                <a:tc>
                  <a:txBody>
                    <a:bodyPr/>
                    <a:lstStyle/>
                    <a:p>
                      <a:pPr marL="0" marR="0" algn="ctr">
                        <a:lnSpc>
                          <a:spcPct val="150000"/>
                        </a:lnSpc>
                        <a:spcBef>
                          <a:spcPts val="0"/>
                        </a:spcBef>
                        <a:spcAft>
                          <a:spcPts val="0"/>
                        </a:spcAft>
                      </a:pPr>
                      <a:r>
                        <a:rPr lang="en-US" sz="2300" dirty="0">
                          <a:effectLst/>
                        </a:rPr>
                        <a:t>3</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nchor="ctr"/>
                </a:tc>
                <a:tc>
                  <a:txBody>
                    <a:bodyPr/>
                    <a:lstStyle/>
                    <a:p>
                      <a:pPr marL="0" marR="0" algn="ctr">
                        <a:lnSpc>
                          <a:spcPct val="150000"/>
                        </a:lnSpc>
                        <a:spcBef>
                          <a:spcPts val="0"/>
                        </a:spcBef>
                        <a:spcAft>
                          <a:spcPts val="0"/>
                        </a:spcAft>
                      </a:pPr>
                      <a:r>
                        <a:rPr lang="en-US" sz="2300" dirty="0">
                          <a:effectLst/>
                        </a:rPr>
                        <a:t>Mini Computer</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nchor="ctr"/>
                </a:tc>
                <a:tc>
                  <a:txBody>
                    <a:bodyPr/>
                    <a:lstStyle/>
                    <a:p>
                      <a:pPr marL="0" marR="0">
                        <a:lnSpc>
                          <a:spcPct val="150000"/>
                        </a:lnSpc>
                        <a:spcBef>
                          <a:spcPts val="0"/>
                        </a:spcBef>
                        <a:spcAft>
                          <a:spcPts val="0"/>
                        </a:spcAft>
                      </a:pPr>
                      <a:r>
                        <a:rPr lang="en-US" sz="2300" dirty="0">
                          <a:effectLst/>
                        </a:rPr>
                        <a:t>It is a multi-user computer system, capable of supporting hundreds of users simultaneously.</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extLst>
                  <a:ext uri="{0D108BD9-81ED-4DB2-BD59-A6C34878D82A}">
                    <a16:rowId xmlns:a16="http://schemas.microsoft.com/office/drawing/2014/main" val="1620948113"/>
                  </a:ext>
                </a:extLst>
              </a:tr>
            </a:tbl>
          </a:graphicData>
        </a:graphic>
      </p:graphicFrame>
      <p:sp>
        <p:nvSpPr>
          <p:cNvPr id="5" name="Subtitle 2"/>
          <p:cNvSpPr txBox="1">
            <a:spLocks/>
          </p:cNvSpPr>
          <p:nvPr/>
        </p:nvSpPr>
        <p:spPr>
          <a:xfrm>
            <a:off x="0" y="1862158"/>
            <a:ext cx="12032343" cy="61978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a:solidFill>
                  <a:schemeClr val="tx1"/>
                </a:solidFill>
                <a:latin typeface="Britannic Bold" panose="020B0903060703020204" pitchFamily="34" charset="0"/>
                <a:cs typeface="Arial" panose="020B0604020202020204" pitchFamily="34" charset="0"/>
              </a:rPr>
              <a:t>Classification of Computer</a:t>
            </a:r>
            <a:endParaRPr lang="en-US" sz="4400" dirty="0">
              <a:solidFill>
                <a:schemeClr val="tx1"/>
              </a:solidFill>
            </a:endParaRPr>
          </a:p>
        </p:txBody>
      </p:sp>
      <p:pic>
        <p:nvPicPr>
          <p:cNvPr id="6" name="Picture 5" descr="Mini Computer"/>
          <p:cNvPicPr/>
          <p:nvPr/>
        </p:nvPicPr>
        <p:blipFill>
          <a:blip r:embed="rId2">
            <a:extLst>
              <a:ext uri="{28A0092B-C50C-407E-A947-70E740481C1C}">
                <a14:useLocalDpi xmlns:a14="http://schemas.microsoft.com/office/drawing/2010/main" val="0"/>
              </a:ext>
            </a:extLst>
          </a:blip>
          <a:srcRect/>
          <a:stretch>
            <a:fillRect/>
          </a:stretch>
        </p:blipFill>
        <p:spPr bwMode="auto">
          <a:xfrm>
            <a:off x="8418287" y="2525484"/>
            <a:ext cx="3614056" cy="3091545"/>
          </a:xfrm>
          <a:prstGeom prst="rect">
            <a:avLst/>
          </a:prstGeom>
          <a:noFill/>
          <a:ln>
            <a:noFill/>
          </a:ln>
        </p:spPr>
      </p:pic>
    </p:spTree>
    <p:extLst>
      <p:ext uri="{BB962C8B-B14F-4D97-AF65-F5344CB8AC3E}">
        <p14:creationId xmlns:p14="http://schemas.microsoft.com/office/powerpoint/2010/main" val="16315313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121331" y="2525484"/>
          <a:ext cx="8296956" cy="3879355"/>
        </p:xfrm>
        <a:graphic>
          <a:graphicData uri="http://schemas.openxmlformats.org/drawingml/2006/table">
            <a:tbl>
              <a:tblPr firstRow="1" firstCol="1" bandRow="1">
                <a:tableStyleId>{5C22544A-7EE6-4342-B048-85BDC9FD1C3A}</a:tableStyleId>
              </a:tblPr>
              <a:tblGrid>
                <a:gridCol w="814825">
                  <a:extLst>
                    <a:ext uri="{9D8B030D-6E8A-4147-A177-3AD203B41FA5}">
                      <a16:colId xmlns:a16="http://schemas.microsoft.com/office/drawing/2014/main" val="3503737522"/>
                    </a:ext>
                  </a:extLst>
                </a:gridCol>
                <a:gridCol w="2082815">
                  <a:extLst>
                    <a:ext uri="{9D8B030D-6E8A-4147-A177-3AD203B41FA5}">
                      <a16:colId xmlns:a16="http://schemas.microsoft.com/office/drawing/2014/main" val="939444615"/>
                    </a:ext>
                  </a:extLst>
                </a:gridCol>
                <a:gridCol w="5399316">
                  <a:extLst>
                    <a:ext uri="{9D8B030D-6E8A-4147-A177-3AD203B41FA5}">
                      <a16:colId xmlns:a16="http://schemas.microsoft.com/office/drawing/2014/main" val="3108534464"/>
                    </a:ext>
                  </a:extLst>
                </a:gridCol>
              </a:tblGrid>
              <a:tr h="918803">
                <a:tc>
                  <a:txBody>
                    <a:bodyPr/>
                    <a:lstStyle/>
                    <a:p>
                      <a:pPr marL="0" marR="0" algn="ctr">
                        <a:lnSpc>
                          <a:spcPct val="150000"/>
                        </a:lnSpc>
                        <a:spcBef>
                          <a:spcPts val="0"/>
                        </a:spcBef>
                        <a:spcAft>
                          <a:spcPts val="0"/>
                        </a:spcAft>
                      </a:pPr>
                      <a:r>
                        <a:rPr lang="en-US" sz="2500" dirty="0" smtClean="0">
                          <a:effectLst/>
                        </a:rPr>
                        <a:t>No</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tc>
                  <a:txBody>
                    <a:bodyPr/>
                    <a:lstStyle/>
                    <a:p>
                      <a:pPr marL="0" marR="0" algn="ctr">
                        <a:lnSpc>
                          <a:spcPct val="150000"/>
                        </a:lnSpc>
                        <a:spcBef>
                          <a:spcPts val="0"/>
                        </a:spcBef>
                        <a:spcAft>
                          <a:spcPts val="0"/>
                        </a:spcAft>
                      </a:pPr>
                      <a:r>
                        <a:rPr lang="en-US" sz="2500" dirty="0">
                          <a:effectLst/>
                        </a:rPr>
                        <a:t>Type</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tc>
                  <a:txBody>
                    <a:bodyPr/>
                    <a:lstStyle/>
                    <a:p>
                      <a:pPr marL="0" marR="0" algn="ctr">
                        <a:lnSpc>
                          <a:spcPct val="150000"/>
                        </a:lnSpc>
                        <a:spcBef>
                          <a:spcPts val="0"/>
                        </a:spcBef>
                        <a:spcAft>
                          <a:spcPts val="0"/>
                        </a:spcAft>
                      </a:pPr>
                      <a:r>
                        <a:rPr lang="en-US" sz="2500" dirty="0">
                          <a:effectLst/>
                        </a:rPr>
                        <a:t>Specifications</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extLst>
                  <a:ext uri="{0D108BD9-81ED-4DB2-BD59-A6C34878D82A}">
                    <a16:rowId xmlns:a16="http://schemas.microsoft.com/office/drawing/2014/main" val="3067161559"/>
                  </a:ext>
                </a:extLst>
              </a:tr>
              <a:tr h="2288852">
                <a:tc>
                  <a:txBody>
                    <a:bodyPr/>
                    <a:lstStyle/>
                    <a:p>
                      <a:pPr marL="0" marR="0" algn="ctr">
                        <a:lnSpc>
                          <a:spcPct val="150000"/>
                        </a:lnSpc>
                        <a:spcBef>
                          <a:spcPts val="0"/>
                        </a:spcBef>
                        <a:spcAft>
                          <a:spcPts val="0"/>
                        </a:spcAft>
                      </a:pPr>
                      <a:r>
                        <a:rPr lang="en-US" sz="2500" dirty="0">
                          <a:effectLst/>
                        </a:rPr>
                        <a:t>4</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nchor="ctr"/>
                </a:tc>
                <a:tc>
                  <a:txBody>
                    <a:bodyPr/>
                    <a:lstStyle/>
                    <a:p>
                      <a:pPr marL="0" marR="0" algn="ctr">
                        <a:lnSpc>
                          <a:spcPct val="150000"/>
                        </a:lnSpc>
                        <a:spcBef>
                          <a:spcPts val="0"/>
                        </a:spcBef>
                        <a:spcAft>
                          <a:spcPts val="0"/>
                        </a:spcAft>
                      </a:pPr>
                      <a:r>
                        <a:rPr lang="en-US" sz="2500" dirty="0">
                          <a:effectLst/>
                        </a:rPr>
                        <a:t>Main Frame</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nchor="ctr"/>
                </a:tc>
                <a:tc>
                  <a:txBody>
                    <a:bodyPr/>
                    <a:lstStyle/>
                    <a:p>
                      <a:pPr marL="0" marR="0">
                        <a:lnSpc>
                          <a:spcPct val="150000"/>
                        </a:lnSpc>
                        <a:spcBef>
                          <a:spcPts val="0"/>
                        </a:spcBef>
                        <a:spcAft>
                          <a:spcPts val="0"/>
                        </a:spcAft>
                      </a:pPr>
                      <a:r>
                        <a:rPr lang="en-US" sz="2500" dirty="0">
                          <a:effectLst/>
                        </a:rPr>
                        <a:t>It is a multi-user computer system, capable of supporting hundreds of users simultaneously. Software technology is different from minicomputer.</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extLst>
                  <a:ext uri="{0D108BD9-81ED-4DB2-BD59-A6C34878D82A}">
                    <a16:rowId xmlns:a16="http://schemas.microsoft.com/office/drawing/2014/main" val="1620948113"/>
                  </a:ext>
                </a:extLst>
              </a:tr>
            </a:tbl>
          </a:graphicData>
        </a:graphic>
      </p:graphicFrame>
      <p:sp>
        <p:nvSpPr>
          <p:cNvPr id="5" name="Subtitle 2"/>
          <p:cNvSpPr txBox="1">
            <a:spLocks/>
          </p:cNvSpPr>
          <p:nvPr/>
        </p:nvSpPr>
        <p:spPr>
          <a:xfrm>
            <a:off x="0" y="1862158"/>
            <a:ext cx="12032343" cy="61978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a:solidFill>
                  <a:schemeClr val="tx1"/>
                </a:solidFill>
                <a:latin typeface="Britannic Bold" panose="020B0903060703020204" pitchFamily="34" charset="0"/>
                <a:cs typeface="Arial" panose="020B0604020202020204" pitchFamily="34" charset="0"/>
              </a:rPr>
              <a:t>Classification of Computer</a:t>
            </a:r>
            <a:endParaRPr lang="en-US" sz="4400" dirty="0">
              <a:solidFill>
                <a:schemeClr val="tx1"/>
              </a:solidFill>
            </a:endParaRPr>
          </a:p>
        </p:txBody>
      </p:sp>
      <p:pic>
        <p:nvPicPr>
          <p:cNvPr id="7" name="Picture 6" descr="Main Frame"/>
          <p:cNvPicPr/>
          <p:nvPr/>
        </p:nvPicPr>
        <p:blipFill>
          <a:blip r:embed="rId2">
            <a:extLst>
              <a:ext uri="{28A0092B-C50C-407E-A947-70E740481C1C}">
                <a14:useLocalDpi xmlns:a14="http://schemas.microsoft.com/office/drawing/2010/main" val="0"/>
              </a:ext>
            </a:extLst>
          </a:blip>
          <a:srcRect/>
          <a:stretch>
            <a:fillRect/>
          </a:stretch>
        </p:blipFill>
        <p:spPr bwMode="auto">
          <a:xfrm>
            <a:off x="8476343" y="2525484"/>
            <a:ext cx="3556000" cy="3307855"/>
          </a:xfrm>
          <a:prstGeom prst="rect">
            <a:avLst/>
          </a:prstGeom>
          <a:noFill/>
          <a:ln>
            <a:noFill/>
          </a:ln>
        </p:spPr>
      </p:pic>
    </p:spTree>
    <p:extLst>
      <p:ext uri="{BB962C8B-B14F-4D97-AF65-F5344CB8AC3E}">
        <p14:creationId xmlns:p14="http://schemas.microsoft.com/office/powerpoint/2010/main" val="161492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016725297"/>
              </p:ext>
            </p:extLst>
          </p:nvPr>
        </p:nvGraphicFramePr>
        <p:xfrm>
          <a:off x="121331" y="2525484"/>
          <a:ext cx="8296956" cy="3207655"/>
        </p:xfrm>
        <a:graphic>
          <a:graphicData uri="http://schemas.openxmlformats.org/drawingml/2006/table">
            <a:tbl>
              <a:tblPr firstRow="1" firstCol="1" bandRow="1">
                <a:tableStyleId>{5C22544A-7EE6-4342-B048-85BDC9FD1C3A}</a:tableStyleId>
              </a:tblPr>
              <a:tblGrid>
                <a:gridCol w="814825">
                  <a:extLst>
                    <a:ext uri="{9D8B030D-6E8A-4147-A177-3AD203B41FA5}">
                      <a16:colId xmlns:a16="http://schemas.microsoft.com/office/drawing/2014/main" val="3503737522"/>
                    </a:ext>
                  </a:extLst>
                </a:gridCol>
                <a:gridCol w="2242473">
                  <a:extLst>
                    <a:ext uri="{9D8B030D-6E8A-4147-A177-3AD203B41FA5}">
                      <a16:colId xmlns:a16="http://schemas.microsoft.com/office/drawing/2014/main" val="939444615"/>
                    </a:ext>
                  </a:extLst>
                </a:gridCol>
                <a:gridCol w="5239658">
                  <a:extLst>
                    <a:ext uri="{9D8B030D-6E8A-4147-A177-3AD203B41FA5}">
                      <a16:colId xmlns:a16="http://schemas.microsoft.com/office/drawing/2014/main" val="3108534464"/>
                    </a:ext>
                  </a:extLst>
                </a:gridCol>
              </a:tblGrid>
              <a:tr h="918803">
                <a:tc>
                  <a:txBody>
                    <a:bodyPr/>
                    <a:lstStyle/>
                    <a:p>
                      <a:pPr marL="0" marR="0" algn="ctr">
                        <a:lnSpc>
                          <a:spcPct val="150000"/>
                        </a:lnSpc>
                        <a:spcBef>
                          <a:spcPts val="0"/>
                        </a:spcBef>
                        <a:spcAft>
                          <a:spcPts val="0"/>
                        </a:spcAft>
                      </a:pPr>
                      <a:r>
                        <a:rPr lang="en-US" sz="2500" dirty="0" smtClean="0">
                          <a:effectLst/>
                        </a:rPr>
                        <a:t>No</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tc>
                  <a:txBody>
                    <a:bodyPr/>
                    <a:lstStyle/>
                    <a:p>
                      <a:pPr marL="0" marR="0" algn="ctr">
                        <a:lnSpc>
                          <a:spcPct val="150000"/>
                        </a:lnSpc>
                        <a:spcBef>
                          <a:spcPts val="0"/>
                        </a:spcBef>
                        <a:spcAft>
                          <a:spcPts val="0"/>
                        </a:spcAft>
                      </a:pPr>
                      <a:r>
                        <a:rPr lang="en-US" sz="2500" dirty="0">
                          <a:effectLst/>
                        </a:rPr>
                        <a:t>Type</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tc>
                  <a:txBody>
                    <a:bodyPr/>
                    <a:lstStyle/>
                    <a:p>
                      <a:pPr marL="0" marR="0" algn="ctr">
                        <a:lnSpc>
                          <a:spcPct val="150000"/>
                        </a:lnSpc>
                        <a:spcBef>
                          <a:spcPts val="0"/>
                        </a:spcBef>
                        <a:spcAft>
                          <a:spcPts val="0"/>
                        </a:spcAft>
                      </a:pPr>
                      <a:r>
                        <a:rPr lang="en-US" sz="2500" dirty="0">
                          <a:effectLst/>
                        </a:rPr>
                        <a:t>Specifications</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extLst>
                  <a:ext uri="{0D108BD9-81ED-4DB2-BD59-A6C34878D82A}">
                    <a16:rowId xmlns:a16="http://schemas.microsoft.com/office/drawing/2014/main" val="3067161559"/>
                  </a:ext>
                </a:extLst>
              </a:tr>
              <a:tr h="2288852">
                <a:tc>
                  <a:txBody>
                    <a:bodyPr/>
                    <a:lstStyle/>
                    <a:p>
                      <a:pPr marL="0" marR="0" algn="ctr">
                        <a:lnSpc>
                          <a:spcPct val="150000"/>
                        </a:lnSpc>
                        <a:spcBef>
                          <a:spcPts val="0"/>
                        </a:spcBef>
                        <a:spcAft>
                          <a:spcPts val="0"/>
                        </a:spcAft>
                      </a:pPr>
                      <a:r>
                        <a:rPr lang="en-US" sz="2500" dirty="0">
                          <a:effectLst/>
                        </a:rPr>
                        <a:t>5</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nchor="ctr"/>
                </a:tc>
                <a:tc>
                  <a:txBody>
                    <a:bodyPr/>
                    <a:lstStyle/>
                    <a:p>
                      <a:pPr marL="0" marR="0" algn="ctr">
                        <a:lnSpc>
                          <a:spcPct val="150000"/>
                        </a:lnSpc>
                        <a:spcBef>
                          <a:spcPts val="0"/>
                        </a:spcBef>
                        <a:spcAft>
                          <a:spcPts val="0"/>
                        </a:spcAft>
                      </a:pPr>
                      <a:r>
                        <a:rPr lang="en-US" sz="2500" dirty="0" smtClean="0">
                          <a:effectLst/>
                        </a:rPr>
                        <a:t>Super computer</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nchor="ctr"/>
                </a:tc>
                <a:tc>
                  <a:txBody>
                    <a:bodyPr/>
                    <a:lstStyle/>
                    <a:p>
                      <a:pPr marL="0" marR="0">
                        <a:lnSpc>
                          <a:spcPct val="150000"/>
                        </a:lnSpc>
                        <a:spcBef>
                          <a:spcPts val="0"/>
                        </a:spcBef>
                        <a:spcAft>
                          <a:spcPts val="0"/>
                        </a:spcAft>
                      </a:pPr>
                      <a:r>
                        <a:rPr lang="en-US" sz="2500" dirty="0">
                          <a:effectLst/>
                        </a:rPr>
                        <a:t>It is an extremely fast computer, which can execute hundreds of millions of instructions per second.</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51526" marR="51526" marT="51526" marB="51526"/>
                </a:tc>
                <a:extLst>
                  <a:ext uri="{0D108BD9-81ED-4DB2-BD59-A6C34878D82A}">
                    <a16:rowId xmlns:a16="http://schemas.microsoft.com/office/drawing/2014/main" val="1620948113"/>
                  </a:ext>
                </a:extLst>
              </a:tr>
            </a:tbl>
          </a:graphicData>
        </a:graphic>
      </p:graphicFrame>
      <p:sp>
        <p:nvSpPr>
          <p:cNvPr id="5" name="Subtitle 2"/>
          <p:cNvSpPr txBox="1">
            <a:spLocks/>
          </p:cNvSpPr>
          <p:nvPr/>
        </p:nvSpPr>
        <p:spPr>
          <a:xfrm>
            <a:off x="0" y="1862158"/>
            <a:ext cx="12032343" cy="61978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a:solidFill>
                  <a:schemeClr val="tx1"/>
                </a:solidFill>
                <a:latin typeface="Britannic Bold" panose="020B0903060703020204" pitchFamily="34" charset="0"/>
                <a:cs typeface="Arial" panose="020B0604020202020204" pitchFamily="34" charset="0"/>
              </a:rPr>
              <a:t>Classification of Computer</a:t>
            </a:r>
            <a:endParaRPr lang="en-US" sz="4400" dirty="0">
              <a:solidFill>
                <a:schemeClr val="tx1"/>
              </a:solidFill>
            </a:endParaRPr>
          </a:p>
        </p:txBody>
      </p:sp>
      <p:pic>
        <p:nvPicPr>
          <p:cNvPr id="6" name="Picture 5" descr="Super Computer"/>
          <p:cNvPicPr/>
          <p:nvPr/>
        </p:nvPicPr>
        <p:blipFill>
          <a:blip r:embed="rId3">
            <a:extLst>
              <a:ext uri="{28A0092B-C50C-407E-A947-70E740481C1C}">
                <a14:useLocalDpi xmlns:a14="http://schemas.microsoft.com/office/drawing/2010/main" val="0"/>
              </a:ext>
            </a:extLst>
          </a:blip>
          <a:srcRect/>
          <a:stretch>
            <a:fillRect/>
          </a:stretch>
        </p:blipFill>
        <p:spPr bwMode="auto">
          <a:xfrm>
            <a:off x="8781143" y="2525484"/>
            <a:ext cx="3251200" cy="2975430"/>
          </a:xfrm>
          <a:prstGeom prst="rect">
            <a:avLst/>
          </a:prstGeom>
          <a:noFill/>
          <a:ln>
            <a:noFill/>
          </a:ln>
        </p:spPr>
      </p:pic>
    </p:spTree>
    <p:extLst>
      <p:ext uri="{BB962C8B-B14F-4D97-AF65-F5344CB8AC3E}">
        <p14:creationId xmlns:p14="http://schemas.microsoft.com/office/powerpoint/2010/main" val="31872393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6" y="2420159"/>
            <a:ext cx="6912511"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PH" sz="3000" b="1" dirty="0" smtClean="0">
                <a:solidFill>
                  <a:schemeClr val="tx1"/>
                </a:solidFill>
                <a:latin typeface="Britannic Bold" panose="020B0903060703020204" pitchFamily="34" charset="0"/>
                <a:cs typeface="Arial" panose="020B0604020202020204" pitchFamily="34" charset="0"/>
              </a:rPr>
              <a:t>BASIC COMPONENTS </a:t>
            </a:r>
            <a:r>
              <a:rPr lang="en-PH" sz="3000" b="1" dirty="0">
                <a:solidFill>
                  <a:schemeClr val="tx1"/>
                </a:solidFill>
                <a:latin typeface="Britannic Bold" panose="020B0903060703020204" pitchFamily="34" charset="0"/>
                <a:cs typeface="Arial" panose="020B0604020202020204" pitchFamily="34" charset="0"/>
              </a:rPr>
              <a:t>OF </a:t>
            </a:r>
            <a:r>
              <a:rPr lang="en-PH" sz="3000" b="1" dirty="0" smtClean="0">
                <a:solidFill>
                  <a:schemeClr val="tx1"/>
                </a:solidFill>
                <a:latin typeface="Britannic Bold" panose="020B0903060703020204" pitchFamily="34" charset="0"/>
                <a:cs typeface="Arial" panose="020B0604020202020204" pitchFamily="34" charset="0"/>
              </a:rPr>
              <a:t>COMPUTER</a:t>
            </a:r>
            <a:endParaRPr lang="en-PH" sz="3000" b="1" dirty="0">
              <a:solidFill>
                <a:schemeClr val="tx1"/>
              </a:solidFill>
              <a:latin typeface="Britannic Bold" panose="020B0903060703020204" pitchFamily="34" charset="0"/>
              <a:cs typeface="Arial" panose="020B0604020202020204" pitchFamily="34" charset="0"/>
            </a:endParaRPr>
          </a:p>
          <a:p>
            <a:pPr marL="457200" indent="-457200" algn="just">
              <a:spcBef>
                <a:spcPts val="0"/>
              </a:spcBef>
              <a:buFont typeface="Wingdings" panose="05000000000000000000" pitchFamily="2" charset="2"/>
              <a:buChar char="q"/>
            </a:pPr>
            <a:r>
              <a:rPr lang="en-PH" sz="3000" b="1" dirty="0" smtClean="0">
                <a:solidFill>
                  <a:schemeClr val="tx1"/>
                </a:solidFill>
                <a:latin typeface="Britannic Bold" panose="020B0903060703020204" pitchFamily="34" charset="0"/>
                <a:cs typeface="Arial" panose="020B0604020202020204" pitchFamily="34" charset="0"/>
              </a:rPr>
              <a:t>Computer Hardware </a:t>
            </a:r>
            <a:r>
              <a:rPr lang="en-PH" sz="3600" b="1" dirty="0">
                <a:solidFill>
                  <a:schemeClr val="tx1"/>
                </a:solidFill>
                <a:latin typeface="Britannic Bold" panose="020B0903060703020204" pitchFamily="34" charset="0"/>
                <a:cs typeface="Arial" panose="020B0604020202020204" pitchFamily="34" charset="0"/>
              </a:rPr>
              <a:t>– </a:t>
            </a:r>
            <a:r>
              <a:rPr lang="en-PH" dirty="0" smtClean="0">
                <a:solidFill>
                  <a:schemeClr val="tx1"/>
                </a:solidFill>
              </a:rPr>
              <a:t>Mounted within the computer case and some are also connected externally. Well known as the tangible part of the computer system.</a:t>
            </a:r>
            <a:endParaRPr lang="en-PH" b="1" dirty="0">
              <a:solidFill>
                <a:schemeClr val="tx1"/>
              </a:solidFill>
              <a:latin typeface="Britannic Bold" panose="020B0903060703020204" pitchFamily="34" charset="0"/>
              <a:cs typeface="Arial" panose="020B0604020202020204" pitchFamily="34" charset="0"/>
            </a:endParaRPr>
          </a:p>
        </p:txBody>
      </p:sp>
      <p:pic>
        <p:nvPicPr>
          <p:cNvPr id="3074" name="Picture 2" descr="http://s4.thingpic.com/images/L3/oRFzGxnJXuKAMoiGKhpLArK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015" y="2420159"/>
            <a:ext cx="4920607" cy="379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23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6" y="2420159"/>
            <a:ext cx="9340757"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PH" sz="3000" b="1" dirty="0" smtClean="0">
                <a:solidFill>
                  <a:schemeClr val="tx1"/>
                </a:solidFill>
                <a:latin typeface="Britannic Bold" panose="020B0903060703020204" pitchFamily="34" charset="0"/>
                <a:cs typeface="Arial" panose="020B0604020202020204" pitchFamily="34" charset="0"/>
              </a:rPr>
              <a:t>TYPES OF HARDWARE COMPONENTS:</a:t>
            </a:r>
            <a:endParaRPr lang="en-PH" sz="3000" b="1" dirty="0">
              <a:solidFill>
                <a:schemeClr val="tx1"/>
              </a:solidFill>
              <a:latin typeface="Britannic Bold" panose="020B0903060703020204" pitchFamily="34" charset="0"/>
              <a:cs typeface="Arial" panose="020B0604020202020204" pitchFamily="34" charset="0"/>
            </a:endParaRPr>
          </a:p>
          <a:p>
            <a:pPr marL="457200" indent="-457200" algn="just">
              <a:spcBef>
                <a:spcPts val="0"/>
              </a:spcBef>
              <a:buFont typeface="Wingdings" panose="05000000000000000000" pitchFamily="2" charset="2"/>
              <a:buChar char="q"/>
            </a:pPr>
            <a:r>
              <a:rPr lang="en-PH" sz="3000" b="1" dirty="0" smtClean="0">
                <a:solidFill>
                  <a:schemeClr val="tx1"/>
                </a:solidFill>
                <a:latin typeface="Britannic Bold" panose="020B0903060703020204" pitchFamily="34" charset="0"/>
                <a:cs typeface="Arial" panose="020B0604020202020204" pitchFamily="34" charset="0"/>
              </a:rPr>
              <a:t>Monitor </a:t>
            </a:r>
            <a:r>
              <a:rPr lang="en-PH" dirty="0" smtClean="0">
                <a:solidFill>
                  <a:schemeClr val="tx1"/>
                </a:solidFill>
              </a:rPr>
              <a:t>– It displays the result.</a:t>
            </a:r>
          </a:p>
          <a:p>
            <a:pPr marL="457200" indent="-457200" algn="just">
              <a:spcBef>
                <a:spcPts val="0"/>
              </a:spcBef>
              <a:buFont typeface="Wingdings" panose="05000000000000000000" pitchFamily="2" charset="2"/>
              <a:buChar char="q"/>
            </a:pPr>
            <a:r>
              <a:rPr lang="en-PH" b="1" dirty="0" smtClean="0">
                <a:solidFill>
                  <a:schemeClr val="tx1"/>
                </a:solidFill>
                <a:latin typeface="Britannic Bold" panose="020B0903060703020204" pitchFamily="34" charset="0"/>
                <a:cs typeface="Arial" panose="020B0604020202020204" pitchFamily="34" charset="0"/>
              </a:rPr>
              <a:t>CPU </a:t>
            </a:r>
            <a:r>
              <a:rPr lang="en-PH" dirty="0" smtClean="0">
                <a:solidFill>
                  <a:schemeClr val="tx1"/>
                </a:solidFill>
              </a:rPr>
              <a:t>– Central Processing Unit that controls the computer functions and transmit data.</a:t>
            </a:r>
          </a:p>
          <a:p>
            <a:pPr marL="457200" indent="-457200" algn="just">
              <a:spcBef>
                <a:spcPts val="0"/>
              </a:spcBef>
              <a:buFont typeface="Wingdings" panose="05000000000000000000" pitchFamily="2" charset="2"/>
              <a:buChar char="q"/>
            </a:pPr>
            <a:r>
              <a:rPr lang="en-PH" b="1" dirty="0" smtClean="0">
                <a:solidFill>
                  <a:schemeClr val="tx1"/>
                </a:solidFill>
                <a:latin typeface="Britannic Bold" panose="020B0903060703020204" pitchFamily="34" charset="0"/>
                <a:cs typeface="Arial" panose="020B0604020202020204" pitchFamily="34" charset="0"/>
              </a:rPr>
              <a:t>Mother Board </a:t>
            </a:r>
            <a:r>
              <a:rPr lang="en-PH" dirty="0" smtClean="0">
                <a:solidFill>
                  <a:schemeClr val="tx1"/>
                </a:solidFill>
              </a:rPr>
              <a:t>– It is mainly accountable to establish communication between components and transmission of information.</a:t>
            </a:r>
            <a:endParaRPr lang="en-PH" b="1" dirty="0">
              <a:solidFill>
                <a:schemeClr val="tx1"/>
              </a:solidFill>
              <a:latin typeface="Britannic Bold" panose="020B0903060703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9582013" y="2284028"/>
            <a:ext cx="1710420" cy="1407453"/>
          </a:xfrm>
          <a:prstGeom prst="rect">
            <a:avLst/>
          </a:prstGeom>
        </p:spPr>
      </p:pic>
      <p:pic>
        <p:nvPicPr>
          <p:cNvPr id="4" name="Picture 3"/>
          <p:cNvPicPr>
            <a:picLocks noChangeAspect="1"/>
          </p:cNvPicPr>
          <p:nvPr/>
        </p:nvPicPr>
        <p:blipFill>
          <a:blip r:embed="rId3"/>
          <a:stretch>
            <a:fillRect/>
          </a:stretch>
        </p:blipFill>
        <p:spPr>
          <a:xfrm>
            <a:off x="10266179" y="3712283"/>
            <a:ext cx="1075236" cy="1682428"/>
          </a:xfrm>
          <a:prstGeom prst="rect">
            <a:avLst/>
          </a:prstGeom>
        </p:spPr>
      </p:pic>
      <p:pic>
        <p:nvPicPr>
          <p:cNvPr id="6" name="Picture 5"/>
          <p:cNvPicPr>
            <a:picLocks noChangeAspect="1"/>
          </p:cNvPicPr>
          <p:nvPr/>
        </p:nvPicPr>
        <p:blipFill>
          <a:blip r:embed="rId4"/>
          <a:stretch>
            <a:fillRect/>
          </a:stretch>
        </p:blipFill>
        <p:spPr>
          <a:xfrm>
            <a:off x="5776640" y="5272451"/>
            <a:ext cx="2283143" cy="997720"/>
          </a:xfrm>
          <a:prstGeom prst="rect">
            <a:avLst/>
          </a:prstGeom>
        </p:spPr>
      </p:pic>
    </p:spTree>
    <p:extLst>
      <p:ext uri="{BB962C8B-B14F-4D97-AF65-F5344CB8AC3E}">
        <p14:creationId xmlns:p14="http://schemas.microsoft.com/office/powerpoint/2010/main" val="108396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500"/>
                                        <p:tgtEl>
                                          <p:spTgt spid="1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500"/>
                                        <p:tgtEl>
                                          <p:spTgt spid="1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6" y="2420159"/>
            <a:ext cx="9340757"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PH" sz="3000" b="1" dirty="0" smtClean="0">
                <a:solidFill>
                  <a:schemeClr val="tx1"/>
                </a:solidFill>
                <a:latin typeface="Britannic Bold" panose="020B0903060703020204" pitchFamily="34" charset="0"/>
                <a:cs typeface="Arial" panose="020B0604020202020204" pitchFamily="34" charset="0"/>
              </a:rPr>
              <a:t>TYPES OF HARDWARE COMPONENTS:</a:t>
            </a:r>
            <a:endParaRPr lang="en-PH" sz="3000" b="1" dirty="0">
              <a:solidFill>
                <a:schemeClr val="tx1"/>
              </a:solidFill>
              <a:latin typeface="Britannic Bold" panose="020B0903060703020204" pitchFamily="34" charset="0"/>
              <a:cs typeface="Arial" panose="020B0604020202020204" pitchFamily="34" charset="0"/>
            </a:endParaRPr>
          </a:p>
          <a:p>
            <a:pPr marL="457200" indent="-457200" algn="just">
              <a:spcBef>
                <a:spcPts val="0"/>
              </a:spcBef>
              <a:buFont typeface="Wingdings" panose="05000000000000000000" pitchFamily="2" charset="2"/>
              <a:buChar char="q"/>
            </a:pPr>
            <a:r>
              <a:rPr lang="en-PH" sz="3000" b="1" dirty="0" smtClean="0">
                <a:solidFill>
                  <a:schemeClr val="tx1"/>
                </a:solidFill>
                <a:latin typeface="Britannic Bold" panose="020B0903060703020204" pitchFamily="34" charset="0"/>
                <a:cs typeface="Arial" panose="020B0604020202020204" pitchFamily="34" charset="0"/>
              </a:rPr>
              <a:t>RAM </a:t>
            </a:r>
            <a:r>
              <a:rPr lang="en-PH" dirty="0" smtClean="0">
                <a:solidFill>
                  <a:schemeClr val="tx1"/>
                </a:solidFill>
              </a:rPr>
              <a:t>– It is the Random Access Memory and responsible for the storage of programs that are currently running and also stores data temporarily.</a:t>
            </a:r>
          </a:p>
          <a:p>
            <a:pPr marL="457200" indent="-457200" algn="just">
              <a:spcBef>
                <a:spcPts val="0"/>
              </a:spcBef>
              <a:buFont typeface="Wingdings" panose="05000000000000000000" pitchFamily="2" charset="2"/>
              <a:buChar char="q"/>
            </a:pPr>
            <a:r>
              <a:rPr lang="en-PH" b="1" dirty="0" smtClean="0">
                <a:solidFill>
                  <a:schemeClr val="tx1"/>
                </a:solidFill>
                <a:latin typeface="Britannic Bold" panose="020B0903060703020204" pitchFamily="34" charset="0"/>
                <a:cs typeface="Arial" panose="020B0604020202020204" pitchFamily="34" charset="0"/>
              </a:rPr>
              <a:t>Hard Disk Drive </a:t>
            </a:r>
            <a:r>
              <a:rPr lang="en-PH" dirty="0" smtClean="0">
                <a:solidFill>
                  <a:schemeClr val="tx1"/>
                </a:solidFill>
              </a:rPr>
              <a:t>– Permanent storage device.</a:t>
            </a:r>
          </a:p>
          <a:p>
            <a:pPr marL="457200" indent="-457200" algn="just">
              <a:spcBef>
                <a:spcPts val="0"/>
              </a:spcBef>
              <a:buFont typeface="Wingdings" panose="05000000000000000000" pitchFamily="2" charset="2"/>
              <a:buChar char="q"/>
            </a:pPr>
            <a:r>
              <a:rPr lang="en-PH" b="1" dirty="0" smtClean="0">
                <a:solidFill>
                  <a:schemeClr val="tx1"/>
                </a:solidFill>
                <a:latin typeface="Britannic Bold" panose="020B0903060703020204" pitchFamily="34" charset="0"/>
                <a:cs typeface="Arial" panose="020B0604020202020204" pitchFamily="34" charset="0"/>
              </a:rPr>
              <a:t>Optical Disk Drive </a:t>
            </a:r>
            <a:r>
              <a:rPr lang="en-PH" dirty="0" smtClean="0">
                <a:solidFill>
                  <a:schemeClr val="tx1"/>
                </a:solidFill>
              </a:rPr>
              <a:t>– It is a device that also store data</a:t>
            </a:r>
            <a:endParaRPr lang="en-PH" b="1" dirty="0">
              <a:solidFill>
                <a:schemeClr val="tx1"/>
              </a:solidFill>
              <a:latin typeface="Britannic Bold" panose="020B0903060703020204" pitchFamily="34" charset="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9366883" y="1987448"/>
            <a:ext cx="2397443" cy="1792817"/>
          </a:xfrm>
          <a:prstGeom prst="rect">
            <a:avLst/>
          </a:prstGeom>
        </p:spPr>
      </p:pic>
      <p:pic>
        <p:nvPicPr>
          <p:cNvPr id="9" name="Picture 8"/>
          <p:cNvPicPr>
            <a:picLocks noChangeAspect="1"/>
          </p:cNvPicPr>
          <p:nvPr/>
        </p:nvPicPr>
        <p:blipFill>
          <a:blip r:embed="rId3"/>
          <a:stretch>
            <a:fillRect/>
          </a:stretch>
        </p:blipFill>
        <p:spPr>
          <a:xfrm>
            <a:off x="9900624" y="3725342"/>
            <a:ext cx="1863702" cy="1495878"/>
          </a:xfrm>
          <a:prstGeom prst="rect">
            <a:avLst/>
          </a:prstGeom>
        </p:spPr>
      </p:pic>
      <p:pic>
        <p:nvPicPr>
          <p:cNvPr id="10" name="Picture 9"/>
          <p:cNvPicPr>
            <a:picLocks noChangeAspect="1"/>
          </p:cNvPicPr>
          <p:nvPr/>
        </p:nvPicPr>
        <p:blipFill>
          <a:blip r:embed="rId4"/>
          <a:stretch>
            <a:fillRect/>
          </a:stretch>
        </p:blipFill>
        <p:spPr>
          <a:xfrm>
            <a:off x="9165511" y="5221220"/>
            <a:ext cx="2852437" cy="1083273"/>
          </a:xfrm>
          <a:prstGeom prst="rect">
            <a:avLst/>
          </a:prstGeom>
        </p:spPr>
      </p:pic>
    </p:spTree>
    <p:extLst>
      <p:ext uri="{BB962C8B-B14F-4D97-AF65-F5344CB8AC3E}">
        <p14:creationId xmlns:p14="http://schemas.microsoft.com/office/powerpoint/2010/main" val="355562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500"/>
                                        <p:tgtEl>
                                          <p:spTgt spid="1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500"/>
                                        <p:tgtEl>
                                          <p:spTgt spid="1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6" y="2420159"/>
            <a:ext cx="11939451"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PH" sz="3000" b="1" dirty="0" smtClean="0">
                <a:solidFill>
                  <a:schemeClr val="tx1"/>
                </a:solidFill>
                <a:latin typeface="Britannic Bold" panose="020B0903060703020204" pitchFamily="34" charset="0"/>
                <a:cs typeface="Arial" panose="020B0604020202020204" pitchFamily="34" charset="0"/>
              </a:rPr>
              <a:t>INPUT AND OUTPUT DEVICES:</a:t>
            </a:r>
          </a:p>
          <a:p>
            <a:pPr marL="457200" indent="-457200" algn="just">
              <a:spcBef>
                <a:spcPts val="0"/>
              </a:spcBef>
              <a:buFont typeface="Wingdings" panose="05000000000000000000" pitchFamily="2" charset="2"/>
              <a:buChar char="q"/>
            </a:pPr>
            <a:r>
              <a:rPr lang="en-PH" sz="3000" b="1" dirty="0" smtClean="0">
                <a:solidFill>
                  <a:schemeClr val="tx1"/>
                </a:solidFill>
                <a:latin typeface="Britannic Bold" panose="020B0903060703020204" pitchFamily="34" charset="0"/>
                <a:cs typeface="Arial" panose="020B0604020202020204" pitchFamily="34" charset="0"/>
              </a:rPr>
              <a:t>Input Devices </a:t>
            </a:r>
            <a:r>
              <a:rPr lang="en-PH" dirty="0" smtClean="0">
                <a:solidFill>
                  <a:schemeClr val="tx1"/>
                </a:solidFill>
              </a:rPr>
              <a:t>– Hardware devices that sends data to a computer allowing you to interact with and control it. Example: Mouse, Keyboard, Scanner, Touchpad etc.</a:t>
            </a:r>
          </a:p>
          <a:p>
            <a:pPr marL="457200" indent="-457200" algn="just">
              <a:spcBef>
                <a:spcPts val="0"/>
              </a:spcBef>
              <a:buFont typeface="Wingdings" panose="05000000000000000000" pitchFamily="2" charset="2"/>
              <a:buChar char="q"/>
            </a:pPr>
            <a:r>
              <a:rPr lang="en-PH" b="1" dirty="0" smtClean="0">
                <a:solidFill>
                  <a:schemeClr val="tx1"/>
                </a:solidFill>
                <a:latin typeface="Britannic Bold" panose="020B0903060703020204" pitchFamily="34" charset="0"/>
                <a:cs typeface="Arial" panose="020B0604020202020204" pitchFamily="34" charset="0"/>
              </a:rPr>
              <a:t>Output Devices </a:t>
            </a:r>
            <a:r>
              <a:rPr lang="en-PH" dirty="0" smtClean="0">
                <a:solidFill>
                  <a:schemeClr val="tx1"/>
                </a:solidFill>
              </a:rPr>
              <a:t>– Hardware devices which transmit data from a computer into information that can read by a human. Example: Monitor, Printer, Projector, Speaker etc.</a:t>
            </a:r>
            <a:endParaRPr lang="en-PH" b="1" dirty="0">
              <a:solidFill>
                <a:schemeClr val="tx1"/>
              </a:solidFill>
              <a:latin typeface="Britannic Bold" panose="020B0903060703020204" pitchFamily="34" charset="0"/>
              <a:cs typeface="Arial" panose="020B0604020202020204" pitchFamily="34" charset="0"/>
            </a:endParaRPr>
          </a:p>
        </p:txBody>
      </p:sp>
    </p:spTree>
    <p:extLst>
      <p:ext uri="{BB962C8B-B14F-4D97-AF65-F5344CB8AC3E}">
        <p14:creationId xmlns:p14="http://schemas.microsoft.com/office/powerpoint/2010/main" val="329348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6" y="2420159"/>
            <a:ext cx="7302137"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PH" sz="3000" b="1" dirty="0" smtClean="0">
                <a:solidFill>
                  <a:schemeClr val="tx1"/>
                </a:solidFill>
                <a:latin typeface="Britannic Bold" panose="020B0903060703020204" pitchFamily="34" charset="0"/>
                <a:cs typeface="Arial" panose="020B0604020202020204" pitchFamily="34" charset="0"/>
              </a:rPr>
              <a:t>BASIC COMPONENTS </a:t>
            </a:r>
            <a:r>
              <a:rPr lang="en-PH" sz="3000" b="1" dirty="0">
                <a:solidFill>
                  <a:schemeClr val="tx1"/>
                </a:solidFill>
                <a:latin typeface="Britannic Bold" panose="020B0903060703020204" pitchFamily="34" charset="0"/>
                <a:cs typeface="Arial" panose="020B0604020202020204" pitchFamily="34" charset="0"/>
              </a:rPr>
              <a:t>OF </a:t>
            </a:r>
            <a:r>
              <a:rPr lang="en-PH" sz="3000" b="1" dirty="0" smtClean="0">
                <a:solidFill>
                  <a:schemeClr val="tx1"/>
                </a:solidFill>
                <a:latin typeface="Britannic Bold" panose="020B0903060703020204" pitchFamily="34" charset="0"/>
                <a:cs typeface="Arial" panose="020B0604020202020204" pitchFamily="34" charset="0"/>
              </a:rPr>
              <a:t>COMPUTER</a:t>
            </a:r>
            <a:endParaRPr lang="en-PH" sz="3000" b="1" dirty="0">
              <a:solidFill>
                <a:schemeClr val="tx1"/>
              </a:solidFill>
              <a:latin typeface="Britannic Bold" panose="020B0903060703020204" pitchFamily="34" charset="0"/>
              <a:cs typeface="Arial" panose="020B0604020202020204" pitchFamily="34" charset="0"/>
            </a:endParaRPr>
          </a:p>
          <a:p>
            <a:pPr marL="457200" indent="-457200" algn="just">
              <a:spcBef>
                <a:spcPts val="0"/>
              </a:spcBef>
              <a:buFont typeface="Wingdings" panose="05000000000000000000" pitchFamily="2" charset="2"/>
              <a:buChar char="q"/>
            </a:pPr>
            <a:r>
              <a:rPr lang="en-PH" sz="3000" b="1" dirty="0" smtClean="0">
                <a:solidFill>
                  <a:schemeClr val="tx1"/>
                </a:solidFill>
                <a:latin typeface="Britannic Bold" panose="020B0903060703020204" pitchFamily="34" charset="0"/>
                <a:cs typeface="Arial" panose="020B0604020202020204" pitchFamily="34" charset="0"/>
              </a:rPr>
              <a:t>Computer Software – </a:t>
            </a:r>
            <a:r>
              <a:rPr lang="en-PH" dirty="0" smtClean="0">
                <a:solidFill>
                  <a:schemeClr val="tx1"/>
                </a:solidFill>
              </a:rPr>
              <a:t>Is a set of programs which is designed to perform a well-defined function. A program is a sequence of instructions written to solve problem. Well know as the intangible part of the computer.</a:t>
            </a:r>
            <a:endParaRPr lang="en-PH" sz="3000" b="1" dirty="0">
              <a:solidFill>
                <a:schemeClr val="tx1"/>
              </a:solidFill>
              <a:latin typeface="Britannic Bold" panose="020B0903060703020204" pitchFamily="34" charset="0"/>
              <a:cs typeface="Arial" panose="020B0604020202020204" pitchFamily="34" charset="0"/>
            </a:endParaRPr>
          </a:p>
        </p:txBody>
      </p:sp>
      <p:pic>
        <p:nvPicPr>
          <p:cNvPr id="2052" name="Picture 4" descr="https://currofacil.com/imagenes_de_empleos/2018/08/iconos2Bde2Bwindo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966" y="2420159"/>
            <a:ext cx="3775166" cy="369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7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79870" y="1862158"/>
            <a:ext cx="11752473" cy="421933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Advantages of Computers </a:t>
            </a:r>
          </a:p>
          <a:p>
            <a:pPr algn="l">
              <a:spcBef>
                <a:spcPts val="0"/>
              </a:spcBef>
            </a:pPr>
            <a:r>
              <a:rPr lang="en-US" dirty="0" smtClean="0">
                <a:solidFill>
                  <a:schemeClr val="tx1"/>
                </a:solidFill>
              </a:rPr>
              <a:t>	Following are certain advantages of computers.</a:t>
            </a:r>
          </a:p>
          <a:p>
            <a:pPr algn="l">
              <a:spcBef>
                <a:spcPts val="0"/>
              </a:spcBef>
            </a:pPr>
            <a:r>
              <a:rPr lang="en-US" b="1" dirty="0" smtClean="0">
                <a:solidFill>
                  <a:schemeClr val="tx1"/>
                </a:solidFill>
              </a:rPr>
              <a:t>High Speed</a:t>
            </a:r>
          </a:p>
          <a:p>
            <a:pPr marL="457200" lvl="0" indent="-457200" algn="l">
              <a:buFont typeface="Wingdings" panose="05000000000000000000" pitchFamily="2" charset="2"/>
              <a:buChar char="Ø"/>
            </a:pPr>
            <a:r>
              <a:rPr lang="en-US" sz="2800" dirty="0">
                <a:solidFill>
                  <a:schemeClr val="tx1"/>
                </a:solidFill>
              </a:rPr>
              <a:t>Computer is a very fast </a:t>
            </a:r>
            <a:r>
              <a:rPr lang="en-US" sz="2800" dirty="0" smtClean="0">
                <a:solidFill>
                  <a:schemeClr val="tx1"/>
                </a:solidFill>
              </a:rPr>
              <a:t>device.</a:t>
            </a:r>
          </a:p>
          <a:p>
            <a:pPr marL="457200" lvl="0" indent="-457200" algn="l">
              <a:buFont typeface="Wingdings" panose="05000000000000000000" pitchFamily="2" charset="2"/>
              <a:buChar char="Ø"/>
            </a:pPr>
            <a:r>
              <a:rPr lang="en-US" sz="2800" dirty="0" smtClean="0">
                <a:solidFill>
                  <a:schemeClr val="tx1"/>
                </a:solidFill>
              </a:rPr>
              <a:t>It </a:t>
            </a:r>
            <a:r>
              <a:rPr lang="en-US" sz="2800" dirty="0">
                <a:solidFill>
                  <a:schemeClr val="tx1"/>
                </a:solidFill>
              </a:rPr>
              <a:t>is capable of performing calculation of very large amount of </a:t>
            </a:r>
            <a:r>
              <a:rPr lang="en-US" sz="2800" dirty="0" smtClean="0">
                <a:solidFill>
                  <a:schemeClr val="tx1"/>
                </a:solidFill>
              </a:rPr>
              <a:t>data.</a:t>
            </a:r>
          </a:p>
          <a:p>
            <a:pPr marL="457200" lvl="0" indent="-457200" algn="l">
              <a:buFont typeface="Wingdings" panose="05000000000000000000" pitchFamily="2" charset="2"/>
              <a:buChar char="Ø"/>
            </a:pPr>
            <a:r>
              <a:rPr lang="en-US" sz="2800" dirty="0" smtClean="0">
                <a:solidFill>
                  <a:schemeClr val="tx1"/>
                </a:solidFill>
              </a:rPr>
              <a:t>The </a:t>
            </a:r>
            <a:r>
              <a:rPr lang="en-US" sz="2800" dirty="0">
                <a:solidFill>
                  <a:schemeClr val="tx1"/>
                </a:solidFill>
              </a:rPr>
              <a:t>computer has units of speed in microsecond, nanosecond, and even the </a:t>
            </a:r>
            <a:r>
              <a:rPr lang="en-US" sz="2800" dirty="0" smtClean="0">
                <a:solidFill>
                  <a:schemeClr val="tx1"/>
                </a:solidFill>
              </a:rPr>
              <a:t>picosecond.</a:t>
            </a:r>
          </a:p>
          <a:p>
            <a:pPr marL="457200" lvl="0" indent="-457200" algn="l">
              <a:buFont typeface="Wingdings" panose="05000000000000000000" pitchFamily="2" charset="2"/>
              <a:buChar char="Ø"/>
            </a:pPr>
            <a:r>
              <a:rPr lang="en-US" sz="2800" dirty="0" smtClean="0">
                <a:solidFill>
                  <a:schemeClr val="tx1"/>
                </a:solidFill>
              </a:rPr>
              <a:t>It </a:t>
            </a:r>
            <a:r>
              <a:rPr lang="en-US" sz="2800" dirty="0">
                <a:solidFill>
                  <a:schemeClr val="tx1"/>
                </a:solidFill>
              </a:rPr>
              <a:t>can perform millions of calculations in a few seconds as compared to man who will spend many months to perform the same task.</a:t>
            </a:r>
          </a:p>
        </p:txBody>
      </p:sp>
    </p:spTree>
    <p:extLst>
      <p:ext uri="{BB962C8B-B14F-4D97-AF65-F5344CB8AC3E}">
        <p14:creationId xmlns:p14="http://schemas.microsoft.com/office/powerpoint/2010/main" val="363886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6" y="2420159"/>
            <a:ext cx="7262948"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PH" sz="3000" b="1" dirty="0" smtClean="0">
                <a:solidFill>
                  <a:schemeClr val="tx1"/>
                </a:solidFill>
                <a:latin typeface="Britannic Bold" panose="020B0903060703020204" pitchFamily="34" charset="0"/>
                <a:cs typeface="Arial" panose="020B0604020202020204" pitchFamily="34" charset="0"/>
              </a:rPr>
              <a:t>2 TYPES OF COMPUTER SOFTWARE</a:t>
            </a:r>
            <a:endParaRPr lang="en-PH" sz="3000" b="1" dirty="0">
              <a:solidFill>
                <a:schemeClr val="tx1"/>
              </a:solidFill>
              <a:latin typeface="Britannic Bold" panose="020B0903060703020204" pitchFamily="34" charset="0"/>
              <a:cs typeface="Arial" panose="020B0604020202020204" pitchFamily="34" charset="0"/>
            </a:endParaRPr>
          </a:p>
          <a:p>
            <a:pPr marL="457200" indent="-457200" algn="just">
              <a:spcBef>
                <a:spcPts val="0"/>
              </a:spcBef>
              <a:buFont typeface="Wingdings" panose="05000000000000000000" pitchFamily="2" charset="2"/>
              <a:buChar char="q"/>
            </a:pPr>
            <a:r>
              <a:rPr lang="en-PH" sz="3000" b="1" dirty="0" smtClean="0">
                <a:solidFill>
                  <a:schemeClr val="tx1"/>
                </a:solidFill>
                <a:latin typeface="Britannic Bold" panose="020B0903060703020204" pitchFamily="34" charset="0"/>
                <a:cs typeface="Arial" panose="020B0604020202020204" pitchFamily="34" charset="0"/>
              </a:rPr>
              <a:t>System Software – </a:t>
            </a:r>
            <a:r>
              <a:rPr lang="en-PH" dirty="0" smtClean="0">
                <a:solidFill>
                  <a:schemeClr val="tx1"/>
                </a:solidFill>
              </a:rPr>
              <a:t>Collection of programs designed to operate, control and extend the processing capabilities of the computer system and other hardware devices connected to the computer system. </a:t>
            </a:r>
            <a:endParaRPr lang="en-PH" sz="3000" b="1" dirty="0">
              <a:solidFill>
                <a:schemeClr val="tx1"/>
              </a:solidFill>
              <a:latin typeface="Britannic Bold" panose="020B0903060703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7406640" y="2791190"/>
            <a:ext cx="4689566" cy="3309164"/>
          </a:xfrm>
          <a:prstGeom prst="rect">
            <a:avLst/>
          </a:prstGeom>
        </p:spPr>
      </p:pic>
    </p:spTree>
    <p:extLst>
      <p:ext uri="{BB962C8B-B14F-4D97-AF65-F5344CB8AC3E}">
        <p14:creationId xmlns:p14="http://schemas.microsoft.com/office/powerpoint/2010/main" val="3181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5" y="2420159"/>
            <a:ext cx="11756571"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PH" sz="3000" b="1" dirty="0" smtClean="0">
                <a:solidFill>
                  <a:schemeClr val="tx1"/>
                </a:solidFill>
                <a:latin typeface="Britannic Bold" panose="020B0903060703020204" pitchFamily="34" charset="0"/>
                <a:cs typeface="Arial" panose="020B0604020202020204" pitchFamily="34" charset="0"/>
              </a:rPr>
              <a:t>2 TYPES OF COMPUTER SOFTWARE</a:t>
            </a:r>
            <a:endParaRPr lang="en-PH" sz="3000" b="1" dirty="0">
              <a:solidFill>
                <a:schemeClr val="tx1"/>
              </a:solidFill>
              <a:latin typeface="Britannic Bold" panose="020B0903060703020204" pitchFamily="34" charset="0"/>
              <a:cs typeface="Arial" panose="020B0604020202020204" pitchFamily="34" charset="0"/>
            </a:endParaRPr>
          </a:p>
          <a:p>
            <a:pPr marL="457200" indent="-457200" algn="just">
              <a:spcBef>
                <a:spcPts val="0"/>
              </a:spcBef>
              <a:buFont typeface="Wingdings" panose="05000000000000000000" pitchFamily="2" charset="2"/>
              <a:buChar char="q"/>
            </a:pPr>
            <a:r>
              <a:rPr lang="en-PH" sz="3000" b="1" dirty="0" smtClean="0">
                <a:solidFill>
                  <a:schemeClr val="tx1"/>
                </a:solidFill>
                <a:latin typeface="Britannic Bold" panose="020B0903060703020204" pitchFamily="34" charset="0"/>
                <a:cs typeface="Arial" panose="020B0604020202020204" pitchFamily="34" charset="0"/>
              </a:rPr>
              <a:t>Application Software – </a:t>
            </a:r>
            <a:r>
              <a:rPr lang="en-PH" dirty="0" smtClean="0">
                <a:solidFill>
                  <a:schemeClr val="tx1"/>
                </a:solidFill>
              </a:rPr>
              <a:t>Provides an interface to the computer user to perform a specific job on the computer system. </a:t>
            </a:r>
            <a:r>
              <a:rPr lang="en-PH" sz="3000" b="1" dirty="0" smtClean="0">
                <a:solidFill>
                  <a:schemeClr val="tx1"/>
                </a:solidFill>
                <a:latin typeface="Britannic Bold" panose="020B0903060703020204" pitchFamily="34" charset="0"/>
                <a:cs typeface="Arial" panose="020B0604020202020204" pitchFamily="34" charset="0"/>
              </a:rPr>
              <a:t>Application software </a:t>
            </a:r>
            <a:r>
              <a:rPr lang="en-PH" sz="2800" dirty="0" smtClean="0">
                <a:solidFill>
                  <a:schemeClr val="tx1"/>
                </a:solidFill>
              </a:rPr>
              <a:t>are installed on the system to provide specific functionality of the system. </a:t>
            </a:r>
            <a:r>
              <a:rPr lang="en-PH" sz="2800" dirty="0">
                <a:solidFill>
                  <a:schemeClr val="tx1"/>
                </a:solidFill>
              </a:rPr>
              <a:t>Example</a:t>
            </a:r>
            <a:r>
              <a:rPr lang="en-PH" sz="2800" dirty="0" smtClean="0">
                <a:solidFill>
                  <a:schemeClr val="tx1"/>
                </a:solidFill>
              </a:rPr>
              <a:t>:</a:t>
            </a:r>
            <a:r>
              <a:rPr lang="en-PH" sz="2800" dirty="0">
                <a:solidFill>
                  <a:schemeClr val="tx1"/>
                </a:solidFill>
              </a:rPr>
              <a:t>	</a:t>
            </a:r>
            <a:endParaRPr lang="en-PH" dirty="0" smtClean="0">
              <a:solidFill>
                <a:schemeClr val="tx1"/>
              </a:solidFill>
            </a:endParaRPr>
          </a:p>
        </p:txBody>
      </p:sp>
      <p:pic>
        <p:nvPicPr>
          <p:cNvPr id="4" name="Picture 3"/>
          <p:cNvPicPr>
            <a:picLocks noChangeAspect="1"/>
          </p:cNvPicPr>
          <p:nvPr/>
        </p:nvPicPr>
        <p:blipFill>
          <a:blip r:embed="rId3"/>
          <a:stretch>
            <a:fillRect/>
          </a:stretch>
        </p:blipFill>
        <p:spPr>
          <a:xfrm>
            <a:off x="6372520" y="4290699"/>
            <a:ext cx="5658051" cy="1855198"/>
          </a:xfrm>
          <a:prstGeom prst="rect">
            <a:avLst/>
          </a:prstGeom>
        </p:spPr>
      </p:pic>
    </p:spTree>
    <p:extLst>
      <p:ext uri="{BB962C8B-B14F-4D97-AF65-F5344CB8AC3E}">
        <p14:creationId xmlns:p14="http://schemas.microsoft.com/office/powerpoint/2010/main" val="37319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5" y="2420159"/>
            <a:ext cx="11756571"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PH" sz="3000" b="1" dirty="0" smtClean="0">
                <a:solidFill>
                  <a:schemeClr val="tx1"/>
                </a:solidFill>
                <a:latin typeface="Britannic Bold" panose="020B0903060703020204" pitchFamily="34" charset="0"/>
                <a:cs typeface="Arial" panose="020B0604020202020204" pitchFamily="34" charset="0"/>
              </a:rPr>
              <a:t>How Computer Works</a:t>
            </a:r>
            <a:endParaRPr lang="en-PH" dirty="0" smtClean="0">
              <a:solidFill>
                <a:schemeClr val="tx1"/>
              </a:solidFill>
            </a:endParaRPr>
          </a:p>
        </p:txBody>
      </p:sp>
      <p:pic>
        <p:nvPicPr>
          <p:cNvPr id="2" name="Picture 1"/>
          <p:cNvPicPr>
            <a:picLocks noChangeAspect="1"/>
          </p:cNvPicPr>
          <p:nvPr/>
        </p:nvPicPr>
        <p:blipFill>
          <a:blip r:embed="rId3"/>
          <a:stretch>
            <a:fillRect/>
          </a:stretch>
        </p:blipFill>
        <p:spPr>
          <a:xfrm>
            <a:off x="289475" y="3105292"/>
            <a:ext cx="2409825" cy="757546"/>
          </a:xfrm>
          <a:prstGeom prst="rect">
            <a:avLst/>
          </a:prstGeom>
        </p:spPr>
      </p:pic>
      <p:pic>
        <p:nvPicPr>
          <p:cNvPr id="8" name="Picture 7"/>
          <p:cNvPicPr>
            <a:picLocks noChangeAspect="1"/>
          </p:cNvPicPr>
          <p:nvPr/>
        </p:nvPicPr>
        <p:blipFill>
          <a:blip r:embed="rId4"/>
          <a:stretch>
            <a:fillRect/>
          </a:stretch>
        </p:blipFill>
        <p:spPr>
          <a:xfrm>
            <a:off x="8379673" y="3003428"/>
            <a:ext cx="2438400" cy="983570"/>
          </a:xfrm>
          <a:prstGeom prst="rect">
            <a:avLst/>
          </a:prstGeom>
        </p:spPr>
      </p:pic>
      <p:pic>
        <p:nvPicPr>
          <p:cNvPr id="9" name="Picture 8"/>
          <p:cNvPicPr>
            <a:picLocks noChangeAspect="1"/>
          </p:cNvPicPr>
          <p:nvPr/>
        </p:nvPicPr>
        <p:blipFill>
          <a:blip r:embed="rId5"/>
          <a:stretch>
            <a:fillRect/>
          </a:stretch>
        </p:blipFill>
        <p:spPr>
          <a:xfrm>
            <a:off x="491151" y="4069893"/>
            <a:ext cx="2114550" cy="419100"/>
          </a:xfrm>
          <a:prstGeom prst="rect">
            <a:avLst/>
          </a:prstGeom>
        </p:spPr>
      </p:pic>
      <p:pic>
        <p:nvPicPr>
          <p:cNvPr id="10" name="Picture 9"/>
          <p:cNvPicPr>
            <a:picLocks noChangeAspect="1"/>
          </p:cNvPicPr>
          <p:nvPr/>
        </p:nvPicPr>
        <p:blipFill>
          <a:blip r:embed="rId6"/>
          <a:stretch>
            <a:fillRect/>
          </a:stretch>
        </p:blipFill>
        <p:spPr>
          <a:xfrm>
            <a:off x="539049" y="4577900"/>
            <a:ext cx="1438275" cy="381000"/>
          </a:xfrm>
          <a:prstGeom prst="rect">
            <a:avLst/>
          </a:prstGeom>
        </p:spPr>
      </p:pic>
      <p:pic>
        <p:nvPicPr>
          <p:cNvPr id="12" name="Picture 11"/>
          <p:cNvPicPr>
            <a:picLocks noChangeAspect="1"/>
          </p:cNvPicPr>
          <p:nvPr/>
        </p:nvPicPr>
        <p:blipFill>
          <a:blip r:embed="rId7"/>
          <a:stretch>
            <a:fillRect/>
          </a:stretch>
        </p:blipFill>
        <p:spPr>
          <a:xfrm>
            <a:off x="2792901" y="3705080"/>
            <a:ext cx="1095375" cy="2016593"/>
          </a:xfrm>
          <a:prstGeom prst="rect">
            <a:avLst/>
          </a:prstGeom>
        </p:spPr>
      </p:pic>
      <p:pic>
        <p:nvPicPr>
          <p:cNvPr id="19" name="Picture 18"/>
          <p:cNvPicPr>
            <a:picLocks noChangeAspect="1"/>
          </p:cNvPicPr>
          <p:nvPr/>
        </p:nvPicPr>
        <p:blipFill>
          <a:blip r:embed="rId8"/>
          <a:stretch>
            <a:fillRect/>
          </a:stretch>
        </p:blipFill>
        <p:spPr>
          <a:xfrm>
            <a:off x="6968038" y="3374782"/>
            <a:ext cx="1419225" cy="2200275"/>
          </a:xfrm>
          <a:prstGeom prst="rect">
            <a:avLst/>
          </a:prstGeom>
        </p:spPr>
      </p:pic>
      <p:pic>
        <p:nvPicPr>
          <p:cNvPr id="22" name="Picture 21"/>
          <p:cNvPicPr>
            <a:picLocks noChangeAspect="1"/>
          </p:cNvPicPr>
          <p:nvPr/>
        </p:nvPicPr>
        <p:blipFill>
          <a:blip r:embed="rId9"/>
          <a:stretch>
            <a:fillRect/>
          </a:stretch>
        </p:blipFill>
        <p:spPr>
          <a:xfrm>
            <a:off x="3888276" y="3003428"/>
            <a:ext cx="2933700" cy="3352800"/>
          </a:xfrm>
          <a:prstGeom prst="rect">
            <a:avLst/>
          </a:prstGeom>
        </p:spPr>
      </p:pic>
      <p:pic>
        <p:nvPicPr>
          <p:cNvPr id="20" name="Picture 19"/>
          <p:cNvPicPr>
            <a:picLocks noChangeAspect="1"/>
          </p:cNvPicPr>
          <p:nvPr/>
        </p:nvPicPr>
        <p:blipFill>
          <a:blip r:embed="rId10"/>
          <a:stretch>
            <a:fillRect/>
          </a:stretch>
        </p:blipFill>
        <p:spPr>
          <a:xfrm>
            <a:off x="4213235" y="3112570"/>
            <a:ext cx="2381250" cy="847725"/>
          </a:xfrm>
          <a:prstGeom prst="rect">
            <a:avLst/>
          </a:prstGeom>
        </p:spPr>
      </p:pic>
      <p:pic>
        <p:nvPicPr>
          <p:cNvPr id="14" name="Picture 13"/>
          <p:cNvPicPr>
            <a:picLocks noChangeAspect="1"/>
          </p:cNvPicPr>
          <p:nvPr/>
        </p:nvPicPr>
        <p:blipFill>
          <a:blip r:embed="rId11"/>
          <a:stretch>
            <a:fillRect/>
          </a:stretch>
        </p:blipFill>
        <p:spPr>
          <a:xfrm>
            <a:off x="4255558" y="3924823"/>
            <a:ext cx="523875" cy="838200"/>
          </a:xfrm>
          <a:prstGeom prst="rect">
            <a:avLst/>
          </a:prstGeom>
        </p:spPr>
      </p:pic>
      <p:pic>
        <p:nvPicPr>
          <p:cNvPr id="15" name="Picture 14"/>
          <p:cNvPicPr>
            <a:picLocks noChangeAspect="1"/>
          </p:cNvPicPr>
          <p:nvPr/>
        </p:nvPicPr>
        <p:blipFill>
          <a:blip r:embed="rId12"/>
          <a:stretch>
            <a:fillRect/>
          </a:stretch>
        </p:blipFill>
        <p:spPr>
          <a:xfrm>
            <a:off x="4994206" y="3946367"/>
            <a:ext cx="581025" cy="923925"/>
          </a:xfrm>
          <a:prstGeom prst="rect">
            <a:avLst/>
          </a:prstGeom>
        </p:spPr>
      </p:pic>
      <p:pic>
        <p:nvPicPr>
          <p:cNvPr id="16" name="Picture 15"/>
          <p:cNvPicPr>
            <a:picLocks noChangeAspect="1"/>
          </p:cNvPicPr>
          <p:nvPr/>
        </p:nvPicPr>
        <p:blipFill>
          <a:blip r:embed="rId13"/>
          <a:stretch>
            <a:fillRect/>
          </a:stretch>
        </p:blipFill>
        <p:spPr>
          <a:xfrm>
            <a:off x="5614035" y="3953398"/>
            <a:ext cx="542925" cy="809625"/>
          </a:xfrm>
          <a:prstGeom prst="rect">
            <a:avLst/>
          </a:prstGeom>
        </p:spPr>
      </p:pic>
      <p:pic>
        <p:nvPicPr>
          <p:cNvPr id="17" name="Picture 16"/>
          <p:cNvPicPr>
            <a:picLocks noChangeAspect="1"/>
          </p:cNvPicPr>
          <p:nvPr/>
        </p:nvPicPr>
        <p:blipFill>
          <a:blip r:embed="rId14"/>
          <a:stretch>
            <a:fillRect/>
          </a:stretch>
        </p:blipFill>
        <p:spPr>
          <a:xfrm>
            <a:off x="6109677" y="3915297"/>
            <a:ext cx="571500" cy="885825"/>
          </a:xfrm>
          <a:prstGeom prst="rect">
            <a:avLst/>
          </a:prstGeom>
        </p:spPr>
      </p:pic>
      <p:pic>
        <p:nvPicPr>
          <p:cNvPr id="23" name="Picture 22"/>
          <p:cNvPicPr>
            <a:picLocks noChangeAspect="1"/>
          </p:cNvPicPr>
          <p:nvPr/>
        </p:nvPicPr>
        <p:blipFill>
          <a:blip r:embed="rId15"/>
          <a:stretch>
            <a:fillRect/>
          </a:stretch>
        </p:blipFill>
        <p:spPr>
          <a:xfrm>
            <a:off x="4655708" y="5607373"/>
            <a:ext cx="1228725" cy="228600"/>
          </a:xfrm>
          <a:prstGeom prst="rect">
            <a:avLst/>
          </a:prstGeom>
        </p:spPr>
      </p:pic>
      <p:pic>
        <p:nvPicPr>
          <p:cNvPr id="24" name="Picture 23"/>
          <p:cNvPicPr>
            <a:picLocks noChangeAspect="1"/>
          </p:cNvPicPr>
          <p:nvPr/>
        </p:nvPicPr>
        <p:blipFill>
          <a:blip r:embed="rId16"/>
          <a:stretch>
            <a:fillRect/>
          </a:stretch>
        </p:blipFill>
        <p:spPr>
          <a:xfrm>
            <a:off x="4661535" y="5892820"/>
            <a:ext cx="1495425" cy="180975"/>
          </a:xfrm>
          <a:prstGeom prst="rect">
            <a:avLst/>
          </a:prstGeom>
        </p:spPr>
      </p:pic>
      <p:pic>
        <p:nvPicPr>
          <p:cNvPr id="25" name="Picture 24"/>
          <p:cNvPicPr>
            <a:picLocks noChangeAspect="1"/>
          </p:cNvPicPr>
          <p:nvPr/>
        </p:nvPicPr>
        <p:blipFill>
          <a:blip r:embed="rId17"/>
          <a:stretch>
            <a:fillRect/>
          </a:stretch>
        </p:blipFill>
        <p:spPr>
          <a:xfrm>
            <a:off x="2763994" y="3169680"/>
            <a:ext cx="123825" cy="247650"/>
          </a:xfrm>
          <a:prstGeom prst="rect">
            <a:avLst/>
          </a:prstGeom>
        </p:spPr>
      </p:pic>
      <p:pic>
        <p:nvPicPr>
          <p:cNvPr id="26" name="Picture 25"/>
          <p:cNvPicPr>
            <a:picLocks noChangeAspect="1"/>
          </p:cNvPicPr>
          <p:nvPr/>
        </p:nvPicPr>
        <p:blipFill>
          <a:blip r:embed="rId18"/>
          <a:stretch>
            <a:fillRect/>
          </a:stretch>
        </p:blipFill>
        <p:spPr>
          <a:xfrm>
            <a:off x="2927854" y="3184651"/>
            <a:ext cx="1371600" cy="200025"/>
          </a:xfrm>
          <a:prstGeom prst="rect">
            <a:avLst/>
          </a:prstGeom>
        </p:spPr>
      </p:pic>
      <p:pic>
        <p:nvPicPr>
          <p:cNvPr id="27" name="Picture 26"/>
          <p:cNvPicPr>
            <a:picLocks noChangeAspect="1"/>
          </p:cNvPicPr>
          <p:nvPr/>
        </p:nvPicPr>
        <p:blipFill>
          <a:blip r:embed="rId19"/>
          <a:stretch>
            <a:fillRect/>
          </a:stretch>
        </p:blipFill>
        <p:spPr>
          <a:xfrm>
            <a:off x="3966850" y="3800724"/>
            <a:ext cx="1466850" cy="219075"/>
          </a:xfrm>
          <a:prstGeom prst="rect">
            <a:avLst/>
          </a:prstGeom>
        </p:spPr>
      </p:pic>
      <p:pic>
        <p:nvPicPr>
          <p:cNvPr id="28" name="Picture 27"/>
          <p:cNvPicPr>
            <a:picLocks noChangeAspect="1"/>
          </p:cNvPicPr>
          <p:nvPr/>
        </p:nvPicPr>
        <p:blipFill>
          <a:blip r:embed="rId19"/>
          <a:stretch>
            <a:fillRect/>
          </a:stretch>
        </p:blipFill>
        <p:spPr>
          <a:xfrm>
            <a:off x="4888733" y="4910525"/>
            <a:ext cx="1466850" cy="219075"/>
          </a:xfrm>
          <a:prstGeom prst="rect">
            <a:avLst/>
          </a:prstGeom>
        </p:spPr>
      </p:pic>
      <p:pic>
        <p:nvPicPr>
          <p:cNvPr id="29" name="Picture 28"/>
          <p:cNvPicPr>
            <a:picLocks noChangeAspect="1"/>
          </p:cNvPicPr>
          <p:nvPr/>
        </p:nvPicPr>
        <p:blipFill>
          <a:blip r:embed="rId20"/>
          <a:stretch>
            <a:fillRect/>
          </a:stretch>
        </p:blipFill>
        <p:spPr>
          <a:xfrm>
            <a:off x="8617798" y="4023918"/>
            <a:ext cx="981075" cy="352425"/>
          </a:xfrm>
          <a:prstGeom prst="rect">
            <a:avLst/>
          </a:prstGeom>
        </p:spPr>
      </p:pic>
      <p:pic>
        <p:nvPicPr>
          <p:cNvPr id="30" name="Picture 29"/>
          <p:cNvPicPr>
            <a:picLocks noChangeAspect="1"/>
          </p:cNvPicPr>
          <p:nvPr/>
        </p:nvPicPr>
        <p:blipFill>
          <a:blip r:embed="rId21"/>
          <a:stretch>
            <a:fillRect/>
          </a:stretch>
        </p:blipFill>
        <p:spPr>
          <a:xfrm>
            <a:off x="9277865" y="4498817"/>
            <a:ext cx="571529" cy="460083"/>
          </a:xfrm>
          <a:prstGeom prst="rect">
            <a:avLst/>
          </a:prstGeom>
        </p:spPr>
      </p:pic>
    </p:spTree>
    <p:extLst>
      <p:ext uri="{BB962C8B-B14F-4D97-AF65-F5344CB8AC3E}">
        <p14:creationId xmlns:p14="http://schemas.microsoft.com/office/powerpoint/2010/main" val="83647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500"/>
                                        <p:tgtEl>
                                          <p:spTgt spid="1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500"/>
                                        <p:tgtEl>
                                          <p:spTgt spid="1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5" y="2420159"/>
            <a:ext cx="11756571"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pPr>
            <a:r>
              <a:rPr lang="en-PH" sz="3000" b="1" dirty="0" smtClean="0">
                <a:solidFill>
                  <a:schemeClr val="tx1"/>
                </a:solidFill>
                <a:latin typeface="Britannic Bold" panose="020B0903060703020204" pitchFamily="34" charset="0"/>
                <a:cs typeface="Arial" panose="020B0604020202020204" pitchFamily="34" charset="0"/>
              </a:rPr>
              <a:t>Computing Environments – </a:t>
            </a:r>
            <a:r>
              <a:rPr lang="en-PH" dirty="0" smtClean="0">
                <a:solidFill>
                  <a:schemeClr val="tx1"/>
                </a:solidFill>
              </a:rPr>
              <a:t>Is a collection of computers which are use to process and exchange information to solve various types of computing problems. It includes computer machinery, data storage devices, workstations, software applications and network that support the processing and exchange of electronic information demanded by software solutions.</a:t>
            </a:r>
          </a:p>
        </p:txBody>
      </p:sp>
    </p:spTree>
    <p:extLst>
      <p:ext uri="{BB962C8B-B14F-4D97-AF65-F5344CB8AC3E}">
        <p14:creationId xmlns:p14="http://schemas.microsoft.com/office/powerpoint/2010/main" val="186775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6" y="2420159"/>
            <a:ext cx="7354388"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pPr>
            <a:r>
              <a:rPr lang="en-PH" sz="3000" b="1" dirty="0" smtClean="0">
                <a:solidFill>
                  <a:schemeClr val="tx1"/>
                </a:solidFill>
                <a:latin typeface="Britannic Bold" panose="020B0903060703020204" pitchFamily="34" charset="0"/>
                <a:cs typeface="Arial" panose="020B0604020202020204" pitchFamily="34" charset="0"/>
              </a:rPr>
              <a:t>TYPES OF COMPUTING ENVIRONMENT</a:t>
            </a:r>
          </a:p>
          <a:p>
            <a:pPr marL="457200" indent="-457200" algn="just">
              <a:spcBef>
                <a:spcPts val="0"/>
              </a:spcBef>
              <a:buFont typeface="Wingdings" panose="05000000000000000000" pitchFamily="2" charset="2"/>
              <a:buChar char="q"/>
            </a:pPr>
            <a:r>
              <a:rPr lang="en-PH" sz="3000" b="1" dirty="0" smtClean="0">
                <a:solidFill>
                  <a:schemeClr val="tx1"/>
                </a:solidFill>
                <a:latin typeface="Britannic Bold" panose="020B0903060703020204" pitchFamily="34" charset="0"/>
                <a:cs typeface="Arial" panose="020B0604020202020204" pitchFamily="34" charset="0"/>
              </a:rPr>
              <a:t>Personal computing – </a:t>
            </a:r>
            <a:r>
              <a:rPr lang="en-PH" sz="2800" dirty="0" smtClean="0">
                <a:solidFill>
                  <a:schemeClr val="tx1"/>
                </a:solidFill>
              </a:rPr>
              <a:t>Is a single computer system incorporates complete program on a computer and performs it. This type of computing environment is for single users to run task.</a:t>
            </a:r>
            <a:endParaRPr lang="en-PH" dirty="0" smtClean="0">
              <a:solidFill>
                <a:schemeClr val="tx1"/>
              </a:solidFill>
            </a:endParaRPr>
          </a:p>
        </p:txBody>
      </p:sp>
      <p:pic>
        <p:nvPicPr>
          <p:cNvPr id="2" name="Picture 1"/>
          <p:cNvPicPr>
            <a:picLocks noChangeAspect="1"/>
          </p:cNvPicPr>
          <p:nvPr/>
        </p:nvPicPr>
        <p:blipFill>
          <a:blip r:embed="rId3"/>
          <a:stretch>
            <a:fillRect/>
          </a:stretch>
        </p:blipFill>
        <p:spPr>
          <a:xfrm>
            <a:off x="7537269" y="2791189"/>
            <a:ext cx="4229440" cy="3178537"/>
          </a:xfrm>
          <a:prstGeom prst="rect">
            <a:avLst/>
          </a:prstGeom>
        </p:spPr>
      </p:pic>
    </p:spTree>
    <p:extLst>
      <p:ext uri="{BB962C8B-B14F-4D97-AF65-F5344CB8AC3E}">
        <p14:creationId xmlns:p14="http://schemas.microsoft.com/office/powerpoint/2010/main" val="189722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5" y="2420159"/>
            <a:ext cx="11874137"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pPr>
            <a:r>
              <a:rPr lang="en-PH" sz="3000" b="1" dirty="0" smtClean="0">
                <a:solidFill>
                  <a:schemeClr val="tx1"/>
                </a:solidFill>
                <a:latin typeface="Britannic Bold" panose="020B0903060703020204" pitchFamily="34" charset="0"/>
                <a:cs typeface="Arial" panose="020B0604020202020204" pitchFamily="34" charset="0"/>
              </a:rPr>
              <a:t>TYPES OF COMPUTING ENVIRONMENT</a:t>
            </a:r>
          </a:p>
          <a:p>
            <a:pPr marL="457200" indent="-457200" algn="just">
              <a:spcBef>
                <a:spcPts val="0"/>
              </a:spcBef>
              <a:buFont typeface="Wingdings" panose="05000000000000000000" pitchFamily="2" charset="2"/>
              <a:buChar char="q"/>
            </a:pPr>
            <a:r>
              <a:rPr lang="en-PH" sz="2800" b="1" dirty="0" smtClean="0">
                <a:solidFill>
                  <a:schemeClr val="tx1"/>
                </a:solidFill>
                <a:latin typeface="Britannic Bold" panose="020B0903060703020204" pitchFamily="34" charset="0"/>
                <a:cs typeface="Arial" panose="020B0604020202020204" pitchFamily="34" charset="0"/>
              </a:rPr>
              <a:t>Time-Sharing </a:t>
            </a:r>
            <a:r>
              <a:rPr lang="en-PH" sz="2800" b="1" dirty="0">
                <a:solidFill>
                  <a:schemeClr val="tx1"/>
                </a:solidFill>
                <a:latin typeface="Britannic Bold" panose="020B0903060703020204" pitchFamily="34" charset="0"/>
                <a:cs typeface="Arial" panose="020B0604020202020204" pitchFamily="34" charset="0"/>
              </a:rPr>
              <a:t>– </a:t>
            </a:r>
            <a:r>
              <a:rPr lang="en-PH" sz="2800" dirty="0" smtClean="0">
                <a:solidFill>
                  <a:schemeClr val="tx1"/>
                </a:solidFill>
              </a:rPr>
              <a:t>Is enables multiple users to share concurrently, it allows various time slots for various users and processes.</a:t>
            </a:r>
          </a:p>
          <a:p>
            <a:pPr marL="457200" indent="-457200" algn="just">
              <a:spcBef>
                <a:spcPts val="0"/>
              </a:spcBef>
              <a:buFont typeface="Wingdings" panose="05000000000000000000" pitchFamily="2" charset="2"/>
              <a:buChar char="q"/>
            </a:pPr>
            <a:endParaRPr lang="en-PH" dirty="0" smtClean="0">
              <a:solidFill>
                <a:schemeClr val="tx1"/>
              </a:solidFill>
            </a:endParaRPr>
          </a:p>
        </p:txBody>
      </p:sp>
      <p:pic>
        <p:nvPicPr>
          <p:cNvPr id="8" name="Picture 7"/>
          <p:cNvPicPr>
            <a:picLocks noChangeAspect="1"/>
          </p:cNvPicPr>
          <p:nvPr/>
        </p:nvPicPr>
        <p:blipFill>
          <a:blip r:embed="rId3"/>
          <a:stretch>
            <a:fillRect/>
          </a:stretch>
        </p:blipFill>
        <p:spPr>
          <a:xfrm>
            <a:off x="2531336" y="3853543"/>
            <a:ext cx="6090150" cy="2455817"/>
          </a:xfrm>
          <a:prstGeom prst="rect">
            <a:avLst/>
          </a:prstGeom>
        </p:spPr>
      </p:pic>
    </p:spTree>
    <p:extLst>
      <p:ext uri="{BB962C8B-B14F-4D97-AF65-F5344CB8AC3E}">
        <p14:creationId xmlns:p14="http://schemas.microsoft.com/office/powerpoint/2010/main" val="60760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6" y="2420159"/>
            <a:ext cx="6688183"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pPr>
            <a:r>
              <a:rPr lang="en-PH" sz="3000" b="1" dirty="0" smtClean="0">
                <a:solidFill>
                  <a:schemeClr val="tx1"/>
                </a:solidFill>
                <a:latin typeface="Britannic Bold" panose="020B0903060703020204" pitchFamily="34" charset="0"/>
                <a:cs typeface="Arial" panose="020B0604020202020204" pitchFamily="34" charset="0"/>
              </a:rPr>
              <a:t>TYPES OF COMPUTING ENVIRONMENT</a:t>
            </a:r>
          </a:p>
          <a:p>
            <a:pPr marL="457200" indent="-457200" algn="just">
              <a:spcBef>
                <a:spcPts val="0"/>
              </a:spcBef>
              <a:buFont typeface="Wingdings" panose="05000000000000000000" pitchFamily="2" charset="2"/>
              <a:buChar char="q"/>
            </a:pPr>
            <a:r>
              <a:rPr lang="en-PH" sz="2800" b="1" dirty="0">
                <a:solidFill>
                  <a:schemeClr val="tx1"/>
                </a:solidFill>
                <a:latin typeface="Britannic Bold" panose="020B0903060703020204" pitchFamily="34" charset="0"/>
                <a:cs typeface="Arial" panose="020B0604020202020204" pitchFamily="34" charset="0"/>
              </a:rPr>
              <a:t>Client/Server Environment </a:t>
            </a:r>
            <a:r>
              <a:rPr lang="en-PH" sz="2800" b="1" dirty="0" smtClean="0">
                <a:solidFill>
                  <a:schemeClr val="tx1"/>
                </a:solidFill>
                <a:latin typeface="Britannic Bold" panose="020B0903060703020204" pitchFamily="34" charset="0"/>
                <a:cs typeface="Arial" panose="020B0604020202020204" pitchFamily="34" charset="0"/>
              </a:rPr>
              <a:t>– </a:t>
            </a:r>
            <a:r>
              <a:rPr lang="en-PH" sz="2800" dirty="0" smtClean="0">
                <a:solidFill>
                  <a:schemeClr val="tx1"/>
                </a:solidFill>
              </a:rPr>
              <a:t>Is a distribute computing model in which the client requests services from the server, it includes a client machine and a server machine.</a:t>
            </a:r>
            <a:endParaRPr lang="en-PH" dirty="0" smtClean="0">
              <a:solidFill>
                <a:schemeClr val="tx1"/>
              </a:solidFill>
            </a:endParaRPr>
          </a:p>
        </p:txBody>
      </p:sp>
      <p:pic>
        <p:nvPicPr>
          <p:cNvPr id="9" name="Picture 8"/>
          <p:cNvPicPr>
            <a:picLocks noChangeAspect="1"/>
          </p:cNvPicPr>
          <p:nvPr/>
        </p:nvPicPr>
        <p:blipFill>
          <a:blip r:embed="rId3"/>
          <a:stretch>
            <a:fillRect/>
          </a:stretch>
        </p:blipFill>
        <p:spPr>
          <a:xfrm>
            <a:off x="6858001" y="2791189"/>
            <a:ext cx="4801552" cy="3139348"/>
          </a:xfrm>
          <a:prstGeom prst="rect">
            <a:avLst/>
          </a:prstGeom>
        </p:spPr>
      </p:pic>
    </p:spTree>
    <p:extLst>
      <p:ext uri="{BB962C8B-B14F-4D97-AF65-F5344CB8AC3E}">
        <p14:creationId xmlns:p14="http://schemas.microsoft.com/office/powerpoint/2010/main" val="33055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6" y="2420159"/>
            <a:ext cx="11925242" cy="515546"/>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pPr>
            <a:r>
              <a:rPr lang="en-PH" sz="3000" b="1" dirty="0" smtClean="0">
                <a:solidFill>
                  <a:schemeClr val="tx1"/>
                </a:solidFill>
                <a:latin typeface="Britannic Bold" panose="020B0903060703020204" pitchFamily="34" charset="0"/>
                <a:cs typeface="Arial" panose="020B0604020202020204" pitchFamily="34" charset="0"/>
              </a:rPr>
              <a:t>COMPUTER LANGUAGES </a:t>
            </a:r>
            <a:r>
              <a:rPr lang="en-PH" b="1" dirty="0">
                <a:solidFill>
                  <a:schemeClr val="tx1"/>
                </a:solidFill>
                <a:latin typeface="Britannic Bold" panose="020B0903060703020204" pitchFamily="34" charset="0"/>
                <a:cs typeface="Arial" panose="020B0604020202020204" pitchFamily="34" charset="0"/>
              </a:rPr>
              <a:t>– </a:t>
            </a:r>
            <a:r>
              <a:rPr lang="en-PH" dirty="0" smtClean="0">
                <a:solidFill>
                  <a:schemeClr val="tx1"/>
                </a:solidFill>
              </a:rPr>
              <a:t>Are used to give instructions to the computer in a language which a computer can understand. Also defined as a code or syntax which is use to write programs or any specific applications. Also known as programming languages or simply computer languages.</a:t>
            </a:r>
          </a:p>
        </p:txBody>
      </p:sp>
    </p:spTree>
    <p:extLst>
      <p:ext uri="{BB962C8B-B14F-4D97-AF65-F5344CB8AC3E}">
        <p14:creationId xmlns:p14="http://schemas.microsoft.com/office/powerpoint/2010/main" val="337494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6" y="2420159"/>
            <a:ext cx="7720148"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pPr>
            <a:r>
              <a:rPr lang="en-PH" sz="3000" b="1" dirty="0" smtClean="0">
                <a:solidFill>
                  <a:schemeClr val="tx1"/>
                </a:solidFill>
                <a:latin typeface="Britannic Bold" panose="020B0903060703020204" pitchFamily="34" charset="0"/>
                <a:cs typeface="Arial" panose="020B0604020202020204" pitchFamily="34" charset="0"/>
              </a:rPr>
              <a:t>CLASSIFICATION OF COMPUTER LANGUAGE </a:t>
            </a:r>
          </a:p>
          <a:p>
            <a:pPr marL="457200" indent="-457200" algn="just">
              <a:spcBef>
                <a:spcPts val="0"/>
              </a:spcBef>
              <a:buFont typeface="Wingdings" panose="05000000000000000000" pitchFamily="2" charset="2"/>
              <a:buChar char="q"/>
            </a:pPr>
            <a:r>
              <a:rPr lang="en-PH" sz="2800" b="1" dirty="0" smtClean="0">
                <a:solidFill>
                  <a:schemeClr val="tx1"/>
                </a:solidFill>
                <a:latin typeface="Britannic Bold" panose="020B0903060703020204" pitchFamily="34" charset="0"/>
                <a:cs typeface="Arial" panose="020B0604020202020204" pitchFamily="34" charset="0"/>
              </a:rPr>
              <a:t>Machine Language – </a:t>
            </a:r>
            <a:r>
              <a:rPr lang="en-PH" sz="2800" dirty="0">
                <a:solidFill>
                  <a:schemeClr val="tx1"/>
                </a:solidFill>
              </a:rPr>
              <a:t>Is a type of low-level programming language </a:t>
            </a:r>
            <a:r>
              <a:rPr lang="en-PH" sz="2800" dirty="0" smtClean="0">
                <a:solidFill>
                  <a:schemeClr val="tx1"/>
                </a:solidFill>
              </a:rPr>
              <a:t>which a program written in binary code can be directly entered for execution. Its memory can only stored 1’s and 0’s, instructions must be given to the computer in streams of 1’s and 0’s like binary code. Considered as the oldest computer language.</a:t>
            </a:r>
            <a:endParaRPr lang="en-PH" dirty="0" smtClean="0">
              <a:solidFill>
                <a:schemeClr val="tx1"/>
              </a:solidFill>
            </a:endParaRPr>
          </a:p>
        </p:txBody>
      </p:sp>
      <p:pic>
        <p:nvPicPr>
          <p:cNvPr id="2050" name="Picture 2" descr="Machine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3866" y="2791189"/>
            <a:ext cx="3770542" cy="3127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80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65084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7" y="2098876"/>
            <a:ext cx="7770336" cy="430191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pPr>
            <a:r>
              <a:rPr lang="en-PH" sz="3000" b="1" dirty="0" smtClean="0">
                <a:solidFill>
                  <a:schemeClr val="tx1"/>
                </a:solidFill>
                <a:latin typeface="Britannic Bold" panose="020B0903060703020204" pitchFamily="34" charset="0"/>
                <a:cs typeface="Arial" panose="020B0604020202020204" pitchFamily="34" charset="0"/>
              </a:rPr>
              <a:t>CLASSIFICATION OF COMPUTER LANGUAGE </a:t>
            </a:r>
          </a:p>
          <a:p>
            <a:pPr marL="457200" indent="-457200" algn="just">
              <a:spcBef>
                <a:spcPts val="0"/>
              </a:spcBef>
              <a:buFont typeface="Wingdings" panose="05000000000000000000" pitchFamily="2" charset="2"/>
              <a:buChar char="q"/>
            </a:pPr>
            <a:r>
              <a:rPr lang="en-PH" sz="2800" b="1" dirty="0" smtClean="0">
                <a:solidFill>
                  <a:schemeClr val="tx1"/>
                </a:solidFill>
                <a:latin typeface="Britannic Bold" panose="020B0903060703020204" pitchFamily="34" charset="0"/>
                <a:cs typeface="Arial" panose="020B0604020202020204" pitchFamily="34" charset="0"/>
              </a:rPr>
              <a:t>Symbolic Language – </a:t>
            </a:r>
            <a:r>
              <a:rPr lang="en-US" sz="2800" dirty="0" smtClean="0">
                <a:solidFill>
                  <a:schemeClr val="tx1"/>
                </a:solidFill>
              </a:rPr>
              <a:t>Also called </a:t>
            </a:r>
            <a:r>
              <a:rPr lang="en-US" sz="2800" dirty="0">
                <a:solidFill>
                  <a:schemeClr val="tx1"/>
                </a:solidFill>
              </a:rPr>
              <a:t>assembly </a:t>
            </a:r>
            <a:r>
              <a:rPr lang="en-US" sz="2800" dirty="0" smtClean="0">
                <a:solidFill>
                  <a:schemeClr val="tx1"/>
                </a:solidFill>
              </a:rPr>
              <a:t>language, which </a:t>
            </a:r>
            <a:r>
              <a:rPr lang="en-US" sz="2800" dirty="0" err="1" smtClean="0">
                <a:solidFill>
                  <a:schemeClr val="tx1"/>
                </a:solidFill>
              </a:rPr>
              <a:t>i</a:t>
            </a:r>
            <a:r>
              <a:rPr lang="en-PH" sz="2800" dirty="0" smtClean="0">
                <a:solidFill>
                  <a:schemeClr val="tx1"/>
                </a:solidFill>
              </a:rPr>
              <a:t>s a type of low-level programming language that is intended to communicate directly with computer’s hardware. Unlike machine language which consist of binary and hexadecimal characters. Also called assembly language which encoding of machine code that makes simpler and readable.</a:t>
            </a:r>
            <a:endParaRPr lang="en-PH" dirty="0" smtClean="0">
              <a:solidFill>
                <a:schemeClr val="tx1"/>
              </a:solidFill>
            </a:endParaRPr>
          </a:p>
        </p:txBody>
      </p:sp>
      <p:pic>
        <p:nvPicPr>
          <p:cNvPr id="2" name="Picture 1"/>
          <p:cNvPicPr>
            <a:picLocks noChangeAspect="1"/>
          </p:cNvPicPr>
          <p:nvPr/>
        </p:nvPicPr>
        <p:blipFill>
          <a:blip r:embed="rId3"/>
          <a:stretch>
            <a:fillRect/>
          </a:stretch>
        </p:blipFill>
        <p:spPr>
          <a:xfrm>
            <a:off x="7796463" y="2573384"/>
            <a:ext cx="4315326" cy="3059408"/>
          </a:xfrm>
          <a:prstGeom prst="rect">
            <a:avLst/>
          </a:prstGeom>
        </p:spPr>
      </p:pic>
    </p:spTree>
    <p:extLst>
      <p:ext uri="{BB962C8B-B14F-4D97-AF65-F5344CB8AC3E}">
        <p14:creationId xmlns:p14="http://schemas.microsoft.com/office/powerpoint/2010/main" val="321557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79870" y="1862158"/>
            <a:ext cx="11752473" cy="421933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Advantages of Computers </a:t>
            </a:r>
          </a:p>
          <a:p>
            <a:pPr algn="l">
              <a:spcBef>
                <a:spcPts val="0"/>
              </a:spcBef>
            </a:pPr>
            <a:r>
              <a:rPr lang="en-US" dirty="0" smtClean="0">
                <a:solidFill>
                  <a:schemeClr val="tx1"/>
                </a:solidFill>
              </a:rPr>
              <a:t>	Following are certain advantages of computers.</a:t>
            </a:r>
          </a:p>
          <a:p>
            <a:pPr algn="l">
              <a:spcBef>
                <a:spcPts val="0"/>
              </a:spcBef>
            </a:pPr>
            <a:r>
              <a:rPr lang="en-US" b="1" dirty="0" smtClean="0">
                <a:solidFill>
                  <a:schemeClr val="tx1"/>
                </a:solidFill>
              </a:rPr>
              <a:t>Accuracy</a:t>
            </a:r>
          </a:p>
          <a:p>
            <a:pPr marL="457200" lvl="0" indent="-457200" algn="l">
              <a:buFont typeface="Wingdings" panose="05000000000000000000" pitchFamily="2" charset="2"/>
              <a:buChar char="Ø"/>
            </a:pPr>
            <a:r>
              <a:rPr lang="en-US" sz="2800" dirty="0">
                <a:solidFill>
                  <a:schemeClr val="tx1"/>
                </a:solidFill>
              </a:rPr>
              <a:t>In addition to being very fast, computers are very </a:t>
            </a:r>
            <a:r>
              <a:rPr lang="en-US" sz="2800" dirty="0" smtClean="0">
                <a:solidFill>
                  <a:schemeClr val="tx1"/>
                </a:solidFill>
              </a:rPr>
              <a:t>accurate.</a:t>
            </a:r>
          </a:p>
          <a:p>
            <a:pPr marL="457200" lvl="0" indent="-457200" algn="l">
              <a:buFont typeface="Wingdings" panose="05000000000000000000" pitchFamily="2" charset="2"/>
              <a:buChar char="Ø"/>
            </a:pPr>
            <a:r>
              <a:rPr lang="en-US" sz="2800" dirty="0" smtClean="0">
                <a:solidFill>
                  <a:schemeClr val="tx1"/>
                </a:solidFill>
              </a:rPr>
              <a:t>The </a:t>
            </a:r>
            <a:r>
              <a:rPr lang="en-US" sz="2800" dirty="0">
                <a:solidFill>
                  <a:schemeClr val="tx1"/>
                </a:solidFill>
              </a:rPr>
              <a:t>calculations are 100% error </a:t>
            </a:r>
            <a:r>
              <a:rPr lang="en-US" sz="2800" dirty="0" smtClean="0">
                <a:solidFill>
                  <a:schemeClr val="tx1"/>
                </a:solidFill>
              </a:rPr>
              <a:t>free.</a:t>
            </a:r>
          </a:p>
          <a:p>
            <a:pPr marL="457200" lvl="0" indent="-457200" algn="l">
              <a:buFont typeface="Wingdings" panose="05000000000000000000" pitchFamily="2" charset="2"/>
              <a:buChar char="Ø"/>
            </a:pPr>
            <a:r>
              <a:rPr lang="en-US" sz="2800" dirty="0" smtClean="0">
                <a:solidFill>
                  <a:schemeClr val="tx1"/>
                </a:solidFill>
              </a:rPr>
              <a:t>Computers </a:t>
            </a:r>
            <a:r>
              <a:rPr lang="en-US" sz="2800" dirty="0">
                <a:solidFill>
                  <a:schemeClr val="tx1"/>
                </a:solidFill>
              </a:rPr>
              <a:t>perform all jobs with 100% accuracy provided that the input is correct.</a:t>
            </a:r>
          </a:p>
        </p:txBody>
      </p:sp>
    </p:spTree>
    <p:extLst>
      <p:ext uri="{BB962C8B-B14F-4D97-AF65-F5344CB8AC3E}">
        <p14:creationId xmlns:p14="http://schemas.microsoft.com/office/powerpoint/2010/main" val="301032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sp>
        <p:nvSpPr>
          <p:cNvPr id="11" name="Subtitle 2"/>
          <p:cNvSpPr txBox="1">
            <a:spLocks/>
          </p:cNvSpPr>
          <p:nvPr/>
        </p:nvSpPr>
        <p:spPr>
          <a:xfrm>
            <a:off x="26127" y="2420159"/>
            <a:ext cx="7746273" cy="3825366"/>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pPr>
            <a:r>
              <a:rPr lang="en-PH" sz="3000" b="1" dirty="0" smtClean="0">
                <a:solidFill>
                  <a:schemeClr val="tx1"/>
                </a:solidFill>
                <a:latin typeface="Britannic Bold" panose="020B0903060703020204" pitchFamily="34" charset="0"/>
                <a:cs typeface="Arial" panose="020B0604020202020204" pitchFamily="34" charset="0"/>
              </a:rPr>
              <a:t>CLASSIFICATION OF COMPUTER LANGUAGE </a:t>
            </a:r>
          </a:p>
          <a:p>
            <a:pPr marL="457200" indent="-457200" algn="just">
              <a:spcBef>
                <a:spcPts val="0"/>
              </a:spcBef>
              <a:buFont typeface="Wingdings" panose="05000000000000000000" pitchFamily="2" charset="2"/>
              <a:buChar char="q"/>
            </a:pPr>
            <a:r>
              <a:rPr lang="en-PH" sz="2800" b="1" dirty="0" smtClean="0">
                <a:solidFill>
                  <a:schemeClr val="tx1"/>
                </a:solidFill>
                <a:latin typeface="Britannic Bold" panose="020B0903060703020204" pitchFamily="34" charset="0"/>
                <a:cs typeface="Arial" panose="020B0604020202020204" pitchFamily="34" charset="0"/>
              </a:rPr>
              <a:t>High-Level Language – </a:t>
            </a:r>
            <a:r>
              <a:rPr lang="en-PH" sz="2800" dirty="0" smtClean="0">
                <a:solidFill>
                  <a:schemeClr val="tx1"/>
                </a:solidFill>
              </a:rPr>
              <a:t>Is any programming language that enables development of a program in a much more user-friendly programming context and generally independent of the computer’s hardware architecture. Example of high-level language are Python, Java, C++, C#, Visual Basic, JavaScript etc.</a:t>
            </a:r>
            <a:r>
              <a:rPr lang="en-PH" sz="2800" dirty="0">
                <a:solidFill>
                  <a:schemeClr val="tx1"/>
                </a:solidFill>
              </a:rPr>
              <a:t>	</a:t>
            </a:r>
            <a:endParaRPr lang="en-PH" dirty="0" smtClean="0">
              <a:solidFill>
                <a:schemeClr val="tx1"/>
              </a:solidFill>
            </a:endParaRPr>
          </a:p>
        </p:txBody>
      </p:sp>
      <p:pic>
        <p:nvPicPr>
          <p:cNvPr id="4" name="Picture 3"/>
          <p:cNvPicPr>
            <a:picLocks noChangeAspect="1"/>
          </p:cNvPicPr>
          <p:nvPr/>
        </p:nvPicPr>
        <p:blipFill>
          <a:blip r:embed="rId3"/>
          <a:stretch>
            <a:fillRect/>
          </a:stretch>
        </p:blipFill>
        <p:spPr>
          <a:xfrm>
            <a:off x="7772400" y="2420159"/>
            <a:ext cx="4419600" cy="3536504"/>
          </a:xfrm>
          <a:prstGeom prst="rect">
            <a:avLst/>
          </a:prstGeom>
        </p:spPr>
      </p:pic>
    </p:spTree>
    <p:extLst>
      <p:ext uri="{BB962C8B-B14F-4D97-AF65-F5344CB8AC3E}">
        <p14:creationId xmlns:p14="http://schemas.microsoft.com/office/powerpoint/2010/main" val="403034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05603" y="2308484"/>
            <a:ext cx="6141409" cy="3876675"/>
          </a:xfrm>
          <a:prstGeom prst="rect">
            <a:avLst/>
          </a:prstGeom>
        </p:spPr>
      </p:pic>
      <p:pic>
        <p:nvPicPr>
          <p:cNvPr id="6" name="Picture 5"/>
          <p:cNvPicPr>
            <a:picLocks noChangeAspect="1"/>
          </p:cNvPicPr>
          <p:nvPr/>
        </p:nvPicPr>
        <p:blipFill>
          <a:blip r:embed="rId3"/>
          <a:stretch>
            <a:fillRect/>
          </a:stretch>
        </p:blipFill>
        <p:spPr>
          <a:xfrm>
            <a:off x="6200775" y="2892014"/>
            <a:ext cx="5734050" cy="3428104"/>
          </a:xfrm>
          <a:prstGeom prst="rect">
            <a:avLst/>
          </a:prstGeom>
        </p:spPr>
      </p:pic>
    </p:spTree>
    <p:extLst>
      <p:ext uri="{BB962C8B-B14F-4D97-AF65-F5344CB8AC3E}">
        <p14:creationId xmlns:p14="http://schemas.microsoft.com/office/powerpoint/2010/main" val="38374792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txBox="1">
            <a:spLocks/>
          </p:cNvSpPr>
          <p:nvPr/>
        </p:nvSpPr>
        <p:spPr>
          <a:xfrm>
            <a:off x="26127" y="1727820"/>
            <a:ext cx="12057016"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PH" sz="2800" b="1" dirty="0" smtClean="0">
                <a:solidFill>
                  <a:schemeClr val="tx1"/>
                </a:solidFill>
                <a:latin typeface="Britannic Bold" panose="020B0903060703020204" pitchFamily="34" charset="0"/>
                <a:cs typeface="Arial" panose="020B0604020202020204" pitchFamily="34" charset="0"/>
              </a:rPr>
              <a:t>Translator – </a:t>
            </a:r>
            <a:r>
              <a:rPr lang="en-PH" sz="2800" dirty="0">
                <a:solidFill>
                  <a:schemeClr val="tx1"/>
                </a:solidFill>
              </a:rPr>
              <a:t>A translator or programming language processor that converts a computer program from one language to </a:t>
            </a:r>
            <a:r>
              <a:rPr lang="en-PH" sz="2800" dirty="0" smtClean="0">
                <a:solidFill>
                  <a:schemeClr val="tx1"/>
                </a:solidFill>
              </a:rPr>
              <a:t>another. </a:t>
            </a:r>
            <a:endParaRPr lang="en-US" sz="2800" dirty="0">
              <a:solidFill>
                <a:schemeClr val="tx1"/>
              </a:solidFill>
            </a:endParaRPr>
          </a:p>
        </p:txBody>
      </p:sp>
      <p:pic>
        <p:nvPicPr>
          <p:cNvPr id="8" name="Picture 7"/>
          <p:cNvPicPr>
            <a:picLocks noChangeAspect="1"/>
          </p:cNvPicPr>
          <p:nvPr/>
        </p:nvPicPr>
        <p:blipFill>
          <a:blip r:embed="rId2"/>
          <a:stretch>
            <a:fillRect/>
          </a:stretch>
        </p:blipFill>
        <p:spPr>
          <a:xfrm>
            <a:off x="1393507" y="3148149"/>
            <a:ext cx="9322255" cy="3198267"/>
          </a:xfrm>
          <a:prstGeom prst="rect">
            <a:avLst/>
          </a:prstGeom>
        </p:spPr>
      </p:pic>
      <p:sp>
        <p:nvSpPr>
          <p:cNvPr id="10" name="Subtitle 2"/>
          <p:cNvSpPr txBox="1">
            <a:spLocks/>
          </p:cNvSpPr>
          <p:nvPr/>
        </p:nvSpPr>
        <p:spPr>
          <a:xfrm>
            <a:off x="3522752" y="2636565"/>
            <a:ext cx="4367213" cy="37103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PH" sz="3000" b="1" dirty="0" smtClean="0">
                <a:solidFill>
                  <a:schemeClr val="tx1"/>
                </a:solidFill>
              </a:rPr>
              <a:t>3 Types of Translator</a:t>
            </a:r>
            <a:endParaRPr lang="en-US" sz="3000" b="1" dirty="0">
              <a:solidFill>
                <a:schemeClr val="tx1"/>
              </a:solidFill>
            </a:endParaRPr>
          </a:p>
        </p:txBody>
      </p:sp>
    </p:spTree>
    <p:extLst>
      <p:ext uri="{BB962C8B-B14F-4D97-AF65-F5344CB8AC3E}">
        <p14:creationId xmlns:p14="http://schemas.microsoft.com/office/powerpoint/2010/main" val="6518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0"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774411"/>
            <a:ext cx="12192000" cy="698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PH" sz="3500" b="1" dirty="0" smtClean="0">
                <a:solidFill>
                  <a:schemeClr val="tx1"/>
                </a:solidFill>
                <a:latin typeface="Britannic Bold" panose="020B0903060703020204" pitchFamily="34" charset="0"/>
                <a:cs typeface="Arial" panose="020B0604020202020204" pitchFamily="34" charset="0"/>
              </a:rPr>
              <a:t>INTRODUCTION TO COMPUTER</a:t>
            </a:r>
            <a:endParaRPr lang="en-PH" sz="3500" b="1" dirty="0">
              <a:solidFill>
                <a:schemeClr val="tx1"/>
              </a:solidFill>
              <a:latin typeface="Britannic Bold" panose="020B0903060703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418011" y="2460884"/>
            <a:ext cx="11207933" cy="3571875"/>
          </a:xfrm>
          <a:prstGeom prst="rect">
            <a:avLst/>
          </a:prstGeom>
        </p:spPr>
      </p:pic>
    </p:spTree>
    <p:extLst>
      <p:ext uri="{BB962C8B-B14F-4D97-AF65-F5344CB8AC3E}">
        <p14:creationId xmlns:p14="http://schemas.microsoft.com/office/powerpoint/2010/main" val="31171602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0" y="1774411"/>
            <a:ext cx="12192000" cy="69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500"/>
              <a:buFont typeface="Arial"/>
              <a:buNone/>
            </a:pPr>
            <a:r>
              <a:rPr lang="en-US" sz="3500" b="1">
                <a:solidFill>
                  <a:schemeClr val="dk1"/>
                </a:solidFill>
                <a:latin typeface="Federo"/>
                <a:ea typeface="Federo"/>
                <a:cs typeface="Federo"/>
                <a:sym typeface="Federo"/>
              </a:rPr>
              <a:t>REFERENCES</a:t>
            </a:r>
            <a:endParaRPr sz="3500" b="1">
              <a:solidFill>
                <a:schemeClr val="dk1"/>
              </a:solidFill>
              <a:latin typeface="Federo"/>
              <a:ea typeface="Federo"/>
              <a:cs typeface="Federo"/>
              <a:sym typeface="Federo"/>
            </a:endParaRPr>
          </a:p>
        </p:txBody>
      </p:sp>
      <p:sp>
        <p:nvSpPr>
          <p:cNvPr id="181" name="Google Shape;181;p20"/>
          <p:cNvSpPr txBox="1"/>
          <p:nvPr/>
        </p:nvSpPr>
        <p:spPr>
          <a:xfrm>
            <a:off x="26125" y="2211151"/>
            <a:ext cx="11965577" cy="371030"/>
          </a:xfrm>
          <a:prstGeom prst="rect">
            <a:avLst/>
          </a:prstGeom>
          <a:noFill/>
          <a:ln>
            <a:noFill/>
          </a:ln>
        </p:spPr>
        <p:txBody>
          <a:bodyPr spcFirstLastPara="1" wrap="square" lIns="91425" tIns="45700" rIns="91425" bIns="45700" anchor="t" anchorCtr="0">
            <a:noAutofit/>
          </a:bodyPr>
          <a:lstStyle/>
          <a:p>
            <a:pPr marL="457200" marR="0" lvl="0" indent="-457200" algn="just" rtl="0">
              <a:spcBef>
                <a:spcPts val="0"/>
              </a:spcBef>
              <a:spcAft>
                <a:spcPts val="0"/>
              </a:spcAft>
              <a:buClr>
                <a:schemeClr val="dk1"/>
              </a:buClr>
              <a:buSzPts val="3000"/>
              <a:buFont typeface="Arial"/>
              <a:buNone/>
            </a:pPr>
            <a:r>
              <a:rPr lang="en-US" sz="3000" b="1" dirty="0">
                <a:solidFill>
                  <a:schemeClr val="dk1"/>
                </a:solidFill>
                <a:latin typeface="Calibri"/>
                <a:ea typeface="Calibri"/>
                <a:cs typeface="Calibri"/>
                <a:sym typeface="Calibri"/>
              </a:rPr>
              <a:t>Website:</a:t>
            </a:r>
            <a:endParaRPr dirty="0"/>
          </a:p>
          <a:p>
            <a:pPr marL="457200" marR="0" lvl="0" indent="-457200" algn="just" rtl="0">
              <a:spcBef>
                <a:spcPts val="400"/>
              </a:spcBef>
              <a:spcAft>
                <a:spcPts val="0"/>
              </a:spcAft>
              <a:buClr>
                <a:schemeClr val="dk1"/>
              </a:buClr>
              <a:buSzPts val="2000"/>
              <a:buFont typeface="Noto Sans Symbols"/>
              <a:buChar char="✔"/>
            </a:pPr>
            <a:r>
              <a:rPr lang="en-US" sz="2000" dirty="0" err="1">
                <a:solidFill>
                  <a:schemeClr val="dk1"/>
                </a:solidFill>
                <a:latin typeface="Calibri"/>
                <a:ea typeface="Calibri"/>
                <a:cs typeface="Calibri"/>
                <a:sym typeface="Calibri"/>
              </a:rPr>
              <a:t>Fungsi</a:t>
            </a:r>
            <a:r>
              <a:rPr lang="en-US" sz="2000" dirty="0">
                <a:solidFill>
                  <a:schemeClr val="dk1"/>
                </a:solidFill>
                <a:latin typeface="Calibri"/>
                <a:ea typeface="Calibri"/>
                <a:cs typeface="Calibri"/>
                <a:sym typeface="Calibri"/>
              </a:rPr>
              <a:t> Motherboard Processor </a:t>
            </a:r>
            <a:r>
              <a:rPr lang="en-US" sz="2000" dirty="0" err="1">
                <a:solidFill>
                  <a:schemeClr val="dk1"/>
                </a:solidFill>
                <a:latin typeface="Calibri"/>
                <a:ea typeface="Calibri"/>
                <a:cs typeface="Calibri"/>
                <a:sym typeface="Calibri"/>
              </a:rPr>
              <a:t>Memori</a:t>
            </a:r>
            <a:r>
              <a:rPr lang="en-US" sz="2000" dirty="0">
                <a:solidFill>
                  <a:schemeClr val="dk1"/>
                </a:solidFill>
                <a:latin typeface="Calibri"/>
                <a:ea typeface="Calibri"/>
                <a:cs typeface="Calibri"/>
                <a:sym typeface="Calibri"/>
              </a:rPr>
              <a:t> Dan </a:t>
            </a:r>
            <a:r>
              <a:rPr lang="en-US" sz="2000" dirty="0" err="1">
                <a:solidFill>
                  <a:schemeClr val="dk1"/>
                </a:solidFill>
                <a:latin typeface="Calibri"/>
                <a:ea typeface="Calibri"/>
                <a:cs typeface="Calibri"/>
                <a:sym typeface="Calibri"/>
              </a:rPr>
              <a:t>Harddisk</a:t>
            </a:r>
            <a:r>
              <a:rPr lang="en-US" sz="2000" dirty="0">
                <a:solidFill>
                  <a:schemeClr val="dk1"/>
                </a:solidFill>
                <a:latin typeface="Calibri"/>
                <a:ea typeface="Calibri"/>
                <a:cs typeface="Calibri"/>
                <a:sym typeface="Calibri"/>
              </a:rPr>
              <a:t> | Computer hardware, Computer hardware store, Computer Pinterest. </a:t>
            </a:r>
            <a:r>
              <a:rPr lang="en-US" sz="2000" u="sng" dirty="0">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https://www.pinterest.ph/pin/88594317657692933/?mt=login</a:t>
            </a:r>
            <a:endParaRPr sz="2000" dirty="0">
              <a:solidFill>
                <a:schemeClr val="dk1"/>
              </a:solidFill>
              <a:latin typeface="Calibri"/>
              <a:ea typeface="Calibri"/>
              <a:cs typeface="Calibri"/>
              <a:sym typeface="Calibri"/>
            </a:endParaRPr>
          </a:p>
          <a:p>
            <a:pPr marL="457200" marR="0" lvl="0" indent="-457200" algn="just" rtl="0">
              <a:spcBef>
                <a:spcPts val="400"/>
              </a:spcBef>
              <a:spcAft>
                <a:spcPts val="0"/>
              </a:spcAft>
              <a:buClr>
                <a:schemeClr val="dk1"/>
              </a:buClr>
              <a:buSzPts val="2000"/>
              <a:buFont typeface="Noto Sans Symbols"/>
              <a:buChar char="✔"/>
            </a:pPr>
            <a:r>
              <a:rPr lang="en-US" sz="2000" dirty="0">
                <a:solidFill>
                  <a:schemeClr val="dk1"/>
                </a:solidFill>
                <a:latin typeface="Calibri"/>
                <a:ea typeface="Calibri"/>
                <a:cs typeface="Calibri"/>
                <a:sym typeface="Calibri"/>
              </a:rPr>
              <a:t>Unit 4 - Hardware &amp; Ergo - </a:t>
            </a:r>
            <a:r>
              <a:rPr lang="en-US" sz="2000" dirty="0" err="1">
                <a:solidFill>
                  <a:schemeClr val="dk1"/>
                </a:solidFill>
                <a:latin typeface="Calibri"/>
                <a:ea typeface="Calibri"/>
                <a:cs typeface="Calibri"/>
                <a:sym typeface="Calibri"/>
              </a:rPr>
              <a:t>Davids</a:t>
            </a:r>
            <a:r>
              <a:rPr lang="en-US" sz="2000" dirty="0">
                <a:solidFill>
                  <a:schemeClr val="dk1"/>
                </a:solidFill>
                <a:latin typeface="Calibri"/>
                <a:ea typeface="Calibri"/>
                <a:cs typeface="Calibri"/>
                <a:sym typeface="Calibri"/>
              </a:rPr>
              <a:t> BTA30 Portfolio 2016 Sites.google.com. </a:t>
            </a:r>
            <a:r>
              <a:rPr lang="en-US" sz="2000" u="sng" dirty="0">
                <a:solidFill>
                  <a:schemeClr val="dk1"/>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https://sites.google.com/site/davidsbtaportfolio/unit-4---hardware-ergo</a:t>
            </a:r>
            <a:r>
              <a:rPr lang="en-US" sz="2000" dirty="0">
                <a:solidFill>
                  <a:schemeClr val="dk1"/>
                </a:solidFill>
                <a:latin typeface="Calibri"/>
                <a:ea typeface="Calibri"/>
                <a:cs typeface="Calibri"/>
                <a:sym typeface="Calibri"/>
              </a:rPr>
              <a:t>. </a:t>
            </a:r>
            <a:endParaRPr dirty="0"/>
          </a:p>
          <a:p>
            <a:pPr marL="457200" marR="0" lvl="0" indent="-457200" algn="just" rtl="0">
              <a:spcBef>
                <a:spcPts val="400"/>
              </a:spcBef>
              <a:spcAft>
                <a:spcPts val="0"/>
              </a:spcAft>
              <a:buClr>
                <a:schemeClr val="dk1"/>
              </a:buClr>
              <a:buSzPts val="2000"/>
              <a:buFont typeface="Noto Sans Symbols"/>
              <a:buChar char="✔"/>
            </a:pPr>
            <a:r>
              <a:rPr lang="en-US" sz="2000" dirty="0">
                <a:solidFill>
                  <a:schemeClr val="dk1"/>
                </a:solidFill>
                <a:latin typeface="Calibri"/>
                <a:ea typeface="Calibri"/>
                <a:cs typeface="Calibri"/>
                <a:sym typeface="Calibri"/>
              </a:rPr>
              <a:t>Computer Software Icon #229946 - Free Icons Library. Icon-library.com. </a:t>
            </a:r>
            <a:r>
              <a:rPr lang="en-US" sz="2000" u="sng" dirty="0">
                <a:solidFill>
                  <a:schemeClr val="dk1"/>
                </a:solidFill>
                <a:latin typeface="Calibri"/>
                <a:ea typeface="Calibri"/>
                <a:cs typeface="Calibri"/>
                <a:sym typeface="Calibri"/>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https://icon-library.com/icon/computer-software-icon-14.html</a:t>
            </a:r>
            <a:endParaRPr sz="2000" dirty="0">
              <a:solidFill>
                <a:schemeClr val="dk1"/>
              </a:solidFill>
              <a:latin typeface="Calibri"/>
              <a:ea typeface="Calibri"/>
              <a:cs typeface="Calibri"/>
              <a:sym typeface="Calibri"/>
            </a:endParaRPr>
          </a:p>
          <a:p>
            <a:pPr marL="457200" marR="0" lvl="0" indent="-457200" algn="just" rtl="0">
              <a:spcBef>
                <a:spcPts val="400"/>
              </a:spcBef>
              <a:spcAft>
                <a:spcPts val="0"/>
              </a:spcAft>
              <a:buClr>
                <a:srgbClr val="888888"/>
              </a:buClr>
              <a:buSzPts val="2000"/>
              <a:buFont typeface="Noto Sans Symbols"/>
              <a:buChar char="✔"/>
            </a:pPr>
            <a:r>
              <a:rPr lang="en-US" sz="2000" u="sng" dirty="0">
                <a:solidFill>
                  <a:srgbClr val="888888"/>
                </a:solidFill>
                <a:latin typeface="Calibri"/>
                <a:ea typeface="Calibri"/>
                <a:cs typeface="Calibri"/>
                <a:sym typeface="Calibri"/>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https://edu.gcfglobal.org/en/word2016/understanding-onedrive/1/</a:t>
            </a:r>
            <a:endParaRPr sz="2000" u="sng" dirty="0">
              <a:solidFill>
                <a:srgbClr val="888888"/>
              </a:solidFill>
              <a:latin typeface="Calibri"/>
              <a:ea typeface="Calibri"/>
              <a:cs typeface="Calibri"/>
              <a:sym typeface="Calibri"/>
            </a:endParaRPr>
          </a:p>
          <a:p>
            <a:pPr marL="457200" marR="0" lvl="0" indent="-457200" algn="just" rtl="0">
              <a:spcBef>
                <a:spcPts val="400"/>
              </a:spcBef>
              <a:spcAft>
                <a:spcPts val="0"/>
              </a:spcAft>
              <a:buClr>
                <a:schemeClr val="dk1"/>
              </a:buClr>
              <a:buSzPts val="2000"/>
              <a:buFont typeface="Noto Sans Symbols"/>
              <a:buChar char="✔"/>
            </a:pPr>
            <a:r>
              <a:rPr lang="en-US" sz="2000" u="sng" dirty="0">
                <a:solidFill>
                  <a:schemeClr val="dk1"/>
                </a:solidFill>
                <a:latin typeface="Calibri"/>
                <a:ea typeface="Calibri"/>
                <a:cs typeface="Calibri"/>
                <a:sym typeface="Calibri"/>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https://www.rapidtables.com/code/text/ascii-table.html</a:t>
            </a:r>
            <a:endParaRPr sz="2000" dirty="0">
              <a:solidFill>
                <a:schemeClr val="dk1"/>
              </a:solidFill>
              <a:latin typeface="Calibri"/>
              <a:ea typeface="Calibri"/>
              <a:cs typeface="Calibri"/>
              <a:sym typeface="Calibri"/>
            </a:endParaRPr>
          </a:p>
          <a:p>
            <a:pPr marL="457200" marR="0" lvl="0" indent="-457200" algn="just" rtl="0">
              <a:spcBef>
                <a:spcPts val="400"/>
              </a:spcBef>
              <a:spcAft>
                <a:spcPts val="0"/>
              </a:spcAft>
              <a:buClr>
                <a:schemeClr val="dk1"/>
              </a:buClr>
              <a:buSzPts val="2000"/>
              <a:buFont typeface="Noto Sans Symbols"/>
              <a:buChar char="✔"/>
            </a:pPr>
            <a:r>
              <a:rPr lang="en-US" sz="2000" u="sng" dirty="0">
                <a:solidFill>
                  <a:schemeClr val="dk1"/>
                </a:solidFill>
                <a:latin typeface="Calibri"/>
                <a:ea typeface="Calibri"/>
                <a:cs typeface="Calibri"/>
                <a:sym typeface="Calibri"/>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https://www.vskills.in/certification/tutorial/ms-word-interface-and-editing-document/</a:t>
            </a:r>
            <a:endParaRPr sz="2000" dirty="0">
              <a:solidFill>
                <a:schemeClr val="dk1"/>
              </a:solidFill>
              <a:latin typeface="Calibri"/>
              <a:ea typeface="Calibri"/>
              <a:cs typeface="Calibri"/>
              <a:sym typeface="Calibri"/>
            </a:endParaRPr>
          </a:p>
          <a:p>
            <a:pPr marL="457200" marR="0" lvl="0" indent="-457200" algn="just" rtl="0">
              <a:spcBef>
                <a:spcPts val="400"/>
              </a:spcBef>
              <a:spcAft>
                <a:spcPts val="0"/>
              </a:spcAft>
              <a:buClr>
                <a:schemeClr val="dk1"/>
              </a:buClr>
              <a:buSzPts val="2000"/>
              <a:buFont typeface="Noto Sans Symbols"/>
              <a:buChar char="✔"/>
            </a:pPr>
            <a:r>
              <a:rPr lang="en-US" sz="2000" u="sng" dirty="0">
                <a:solidFill>
                  <a:schemeClr val="dk1"/>
                </a:solidFill>
                <a:latin typeface="Calibri"/>
                <a:ea typeface="Calibri"/>
                <a:cs typeface="Calibri"/>
                <a:sym typeface="Calibri"/>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https://itsourcecode.com/ms-word/ms-word-window-explore-its-features/</a:t>
            </a:r>
            <a:endParaRPr sz="2000" dirty="0">
              <a:solidFill>
                <a:schemeClr val="dk1"/>
              </a:solidFill>
              <a:latin typeface="Calibri"/>
              <a:ea typeface="Calibri"/>
              <a:cs typeface="Calibri"/>
              <a:sym typeface="Calibri"/>
            </a:endParaRPr>
          </a:p>
          <a:p>
            <a:pPr marL="0" marR="0" lvl="0" indent="0" algn="just" rtl="0">
              <a:spcBef>
                <a:spcPts val="360"/>
              </a:spcBef>
              <a:spcAft>
                <a:spcPts val="0"/>
              </a:spcAft>
              <a:buClr>
                <a:srgbClr val="888888"/>
              </a:buClr>
              <a:buSzPts val="1800"/>
              <a:buFont typeface="Arial"/>
              <a:buNone/>
            </a:pPr>
            <a:endParaRPr sz="1800" dirty="0">
              <a:solidFill>
                <a:srgbClr val="888888"/>
              </a:solidFill>
              <a:latin typeface="Calibri"/>
              <a:ea typeface="Calibri"/>
              <a:cs typeface="Calibri"/>
              <a:sym typeface="Calibri"/>
            </a:endParaRPr>
          </a:p>
          <a:p>
            <a:pPr marL="457200" marR="0" lvl="0" indent="-342900" algn="just" rtl="0">
              <a:spcBef>
                <a:spcPts val="360"/>
              </a:spcBef>
              <a:spcAft>
                <a:spcPts val="0"/>
              </a:spcAft>
              <a:buClr>
                <a:srgbClr val="888888"/>
              </a:buClr>
              <a:buSzPts val="1800"/>
              <a:buFont typeface="Noto Sans Symbols"/>
              <a:buNone/>
            </a:pPr>
            <a:endParaRPr sz="1800" dirty="0">
              <a:solidFill>
                <a:schemeClr val="dk1"/>
              </a:solidFill>
              <a:latin typeface="Calibri"/>
              <a:ea typeface="Calibri"/>
              <a:cs typeface="Calibri"/>
              <a:sym typeface="Calibri"/>
            </a:endParaRPr>
          </a:p>
          <a:p>
            <a:pPr marL="457200" marR="0" lvl="0" indent="-342900" algn="just" rtl="0">
              <a:spcBef>
                <a:spcPts val="360"/>
              </a:spcBef>
              <a:spcAft>
                <a:spcPts val="0"/>
              </a:spcAft>
              <a:buClr>
                <a:srgbClr val="888888"/>
              </a:buClr>
              <a:buSzPts val="1800"/>
              <a:buFont typeface="Noto Sans Symbols"/>
              <a:buNone/>
            </a:pPr>
            <a:endParaRPr sz="18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p:nvPr/>
        </p:nvSpPr>
        <p:spPr>
          <a:xfrm>
            <a:off x="-104133" y="3616274"/>
            <a:ext cx="12296133" cy="69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500"/>
              <a:buFont typeface="Arial"/>
              <a:buNone/>
            </a:pPr>
            <a:r>
              <a:rPr lang="en-US" sz="3500" b="1">
                <a:solidFill>
                  <a:schemeClr val="dk1"/>
                </a:solidFill>
                <a:latin typeface="Federo"/>
                <a:ea typeface="Federo"/>
                <a:cs typeface="Federo"/>
                <a:sym typeface="Federo"/>
              </a:rPr>
              <a:t> --- END ---</a:t>
            </a:r>
            <a:endParaRPr sz="3500" b="1">
              <a:solidFill>
                <a:schemeClr val="dk1"/>
              </a:solidFill>
              <a:latin typeface="Federo"/>
              <a:ea typeface="Federo"/>
              <a:cs typeface="Federo"/>
              <a:sym typeface="Fede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79870" y="1862158"/>
            <a:ext cx="11752473" cy="421933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Advantages of Computers </a:t>
            </a:r>
            <a:r>
              <a:rPr lang="en-US" dirty="0" smtClean="0">
                <a:solidFill>
                  <a:schemeClr val="tx1"/>
                </a:solidFill>
                <a:latin typeface="Arial" panose="020B0604020202020204" pitchFamily="34" charset="0"/>
                <a:cs typeface="Arial" panose="020B0604020202020204" pitchFamily="34" charset="0"/>
              </a:rPr>
              <a:t>(continuation)</a:t>
            </a:r>
          </a:p>
          <a:p>
            <a:pPr algn="l">
              <a:spcBef>
                <a:spcPts val="0"/>
              </a:spcBef>
            </a:pPr>
            <a:r>
              <a:rPr lang="en-US" b="1" dirty="0" smtClean="0">
                <a:solidFill>
                  <a:schemeClr val="tx1"/>
                </a:solidFill>
              </a:rPr>
              <a:t>Storage Capacity</a:t>
            </a:r>
          </a:p>
          <a:p>
            <a:pPr marL="457200" lvl="0" indent="-457200" algn="l">
              <a:buFont typeface="Wingdings" panose="05000000000000000000" pitchFamily="2" charset="2"/>
              <a:buChar char="Ø"/>
            </a:pPr>
            <a:r>
              <a:rPr lang="en-US" sz="2800" dirty="0">
                <a:solidFill>
                  <a:schemeClr val="tx1"/>
                </a:solidFill>
              </a:rPr>
              <a:t>Memory is a very important characteristic of computers.</a:t>
            </a:r>
          </a:p>
          <a:p>
            <a:pPr marL="457200" lvl="0" indent="-457200" algn="l">
              <a:buFont typeface="Wingdings" panose="05000000000000000000" pitchFamily="2" charset="2"/>
              <a:buChar char="Ø"/>
            </a:pPr>
            <a:r>
              <a:rPr lang="en-US" sz="2800" dirty="0">
                <a:solidFill>
                  <a:schemeClr val="tx1"/>
                </a:solidFill>
              </a:rPr>
              <a:t>A computer has much more storage capacity than human beings.</a:t>
            </a:r>
          </a:p>
          <a:p>
            <a:pPr marL="457200" lvl="0" indent="-457200" algn="l">
              <a:buFont typeface="Wingdings" panose="05000000000000000000" pitchFamily="2" charset="2"/>
              <a:buChar char="Ø"/>
            </a:pPr>
            <a:r>
              <a:rPr lang="en-US" sz="2800" dirty="0">
                <a:solidFill>
                  <a:schemeClr val="tx1"/>
                </a:solidFill>
              </a:rPr>
              <a:t>It can store large amount of data.</a:t>
            </a:r>
          </a:p>
          <a:p>
            <a:pPr marL="457200" lvl="0" indent="-457200" algn="l">
              <a:buFont typeface="Wingdings" panose="05000000000000000000" pitchFamily="2" charset="2"/>
              <a:buChar char="Ø"/>
            </a:pPr>
            <a:r>
              <a:rPr lang="en-US" sz="2800" dirty="0">
                <a:solidFill>
                  <a:schemeClr val="tx1"/>
                </a:solidFill>
              </a:rPr>
              <a:t>It can store any type of data such as images, videos, text, audio, etc.</a:t>
            </a:r>
          </a:p>
        </p:txBody>
      </p:sp>
    </p:spTree>
    <p:extLst>
      <p:ext uri="{BB962C8B-B14F-4D97-AF65-F5344CB8AC3E}">
        <p14:creationId xmlns:p14="http://schemas.microsoft.com/office/powerpoint/2010/main" val="30182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79870" y="1862158"/>
            <a:ext cx="11752473" cy="421933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Advantages of Computers </a:t>
            </a:r>
            <a:r>
              <a:rPr lang="en-US" dirty="0" smtClean="0">
                <a:solidFill>
                  <a:schemeClr val="tx1"/>
                </a:solidFill>
                <a:latin typeface="Arial" panose="020B0604020202020204" pitchFamily="34" charset="0"/>
                <a:cs typeface="Arial" panose="020B0604020202020204" pitchFamily="34" charset="0"/>
              </a:rPr>
              <a:t>(continuation)</a:t>
            </a:r>
          </a:p>
          <a:p>
            <a:pPr algn="l">
              <a:spcBef>
                <a:spcPts val="0"/>
              </a:spcBef>
            </a:pPr>
            <a:r>
              <a:rPr lang="en-US" b="1" dirty="0" smtClean="0">
                <a:solidFill>
                  <a:schemeClr val="tx1"/>
                </a:solidFill>
              </a:rPr>
              <a:t>Diligence</a:t>
            </a:r>
          </a:p>
          <a:p>
            <a:pPr marL="457200" lvl="0" indent="-457200" algn="l">
              <a:buFont typeface="Wingdings" panose="05000000000000000000" pitchFamily="2" charset="2"/>
              <a:buChar char="Ø"/>
            </a:pPr>
            <a:r>
              <a:rPr lang="en-US" sz="2800" dirty="0">
                <a:solidFill>
                  <a:schemeClr val="tx1"/>
                </a:solidFill>
              </a:rPr>
              <a:t>Unlike human beings, a computer is free from monotony, tiredness, and lack of concentration.</a:t>
            </a:r>
          </a:p>
          <a:p>
            <a:pPr marL="457200" lvl="0" indent="-457200" algn="l">
              <a:buFont typeface="Wingdings" panose="05000000000000000000" pitchFamily="2" charset="2"/>
              <a:buChar char="Ø"/>
            </a:pPr>
            <a:r>
              <a:rPr lang="en-US" sz="2800" dirty="0">
                <a:solidFill>
                  <a:schemeClr val="tx1"/>
                </a:solidFill>
              </a:rPr>
              <a:t>It can work continuously without any error and boredom.</a:t>
            </a:r>
          </a:p>
          <a:p>
            <a:pPr marL="457200" lvl="0" indent="-457200" algn="l">
              <a:buFont typeface="Wingdings" panose="05000000000000000000" pitchFamily="2" charset="2"/>
              <a:buChar char="Ø"/>
            </a:pPr>
            <a:r>
              <a:rPr lang="en-US" sz="2800" dirty="0">
                <a:solidFill>
                  <a:schemeClr val="tx1"/>
                </a:solidFill>
              </a:rPr>
              <a:t>It can perform repeated tasks with the same speed and accuracy.</a:t>
            </a:r>
          </a:p>
        </p:txBody>
      </p:sp>
    </p:spTree>
    <p:extLst>
      <p:ext uri="{BB962C8B-B14F-4D97-AF65-F5344CB8AC3E}">
        <p14:creationId xmlns:p14="http://schemas.microsoft.com/office/powerpoint/2010/main" val="156185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79870" y="1862158"/>
            <a:ext cx="11752473" cy="421933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Advantages of Computers </a:t>
            </a:r>
            <a:r>
              <a:rPr lang="en-US" dirty="0" smtClean="0">
                <a:solidFill>
                  <a:schemeClr val="tx1"/>
                </a:solidFill>
                <a:latin typeface="Arial" panose="020B0604020202020204" pitchFamily="34" charset="0"/>
                <a:cs typeface="Arial" panose="020B0604020202020204" pitchFamily="34" charset="0"/>
              </a:rPr>
              <a:t>(continuation)</a:t>
            </a:r>
          </a:p>
          <a:p>
            <a:pPr algn="l">
              <a:spcBef>
                <a:spcPts val="0"/>
              </a:spcBef>
            </a:pPr>
            <a:r>
              <a:rPr lang="en-US" b="1" dirty="0" smtClean="0">
                <a:solidFill>
                  <a:schemeClr val="tx1"/>
                </a:solidFill>
              </a:rPr>
              <a:t>Versatility</a:t>
            </a:r>
          </a:p>
          <a:p>
            <a:pPr marL="457200" lvl="0" indent="-457200" algn="l">
              <a:buFont typeface="Wingdings" panose="05000000000000000000" pitchFamily="2" charset="2"/>
              <a:buChar char="Ø"/>
            </a:pPr>
            <a:r>
              <a:rPr lang="en-US" sz="2800" dirty="0">
                <a:solidFill>
                  <a:schemeClr val="tx1"/>
                </a:solidFill>
              </a:rPr>
              <a:t>A computer is a very versatile machine.</a:t>
            </a:r>
          </a:p>
          <a:p>
            <a:pPr marL="457200" lvl="0" indent="-457200" algn="l">
              <a:buFont typeface="Wingdings" panose="05000000000000000000" pitchFamily="2" charset="2"/>
              <a:buChar char="Ø"/>
            </a:pPr>
            <a:r>
              <a:rPr lang="en-US" sz="2800" dirty="0">
                <a:solidFill>
                  <a:schemeClr val="tx1"/>
                </a:solidFill>
              </a:rPr>
              <a:t>A computer is very flexible in performing the jobs to be done.</a:t>
            </a:r>
          </a:p>
          <a:p>
            <a:pPr marL="457200" lvl="0" indent="-457200" algn="l">
              <a:buFont typeface="Wingdings" panose="05000000000000000000" pitchFamily="2" charset="2"/>
              <a:buChar char="Ø"/>
            </a:pPr>
            <a:r>
              <a:rPr lang="en-US" sz="2800" dirty="0">
                <a:solidFill>
                  <a:schemeClr val="tx1"/>
                </a:solidFill>
              </a:rPr>
              <a:t>This machine can be used to solve the problems related to various fields.</a:t>
            </a:r>
          </a:p>
          <a:p>
            <a:pPr marL="457200" lvl="0" indent="-457200" algn="l">
              <a:buFont typeface="Wingdings" panose="05000000000000000000" pitchFamily="2" charset="2"/>
              <a:buChar char="Ø"/>
            </a:pPr>
            <a:r>
              <a:rPr lang="en-US" sz="2800" dirty="0">
                <a:solidFill>
                  <a:schemeClr val="tx1"/>
                </a:solidFill>
              </a:rPr>
              <a:t>At one instance, it may be solving a complex scientific </a:t>
            </a:r>
            <a:r>
              <a:rPr lang="en-US" sz="2800" dirty="0" smtClean="0">
                <a:solidFill>
                  <a:schemeClr val="tx1"/>
                </a:solidFill>
              </a:rPr>
              <a:t>problem.</a:t>
            </a:r>
            <a:endParaRPr lang="en-US" sz="2800" dirty="0">
              <a:solidFill>
                <a:schemeClr val="tx1"/>
              </a:solidFill>
            </a:endParaRPr>
          </a:p>
        </p:txBody>
      </p:sp>
    </p:spTree>
    <p:extLst>
      <p:ext uri="{BB962C8B-B14F-4D97-AF65-F5344CB8AC3E}">
        <p14:creationId xmlns:p14="http://schemas.microsoft.com/office/powerpoint/2010/main" val="379700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79870" y="1862158"/>
            <a:ext cx="11752473" cy="421933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Advantages of Computers </a:t>
            </a:r>
            <a:r>
              <a:rPr lang="en-US" dirty="0" smtClean="0">
                <a:solidFill>
                  <a:schemeClr val="tx1"/>
                </a:solidFill>
                <a:latin typeface="Arial" panose="020B0604020202020204" pitchFamily="34" charset="0"/>
                <a:cs typeface="Arial" panose="020B0604020202020204" pitchFamily="34" charset="0"/>
              </a:rPr>
              <a:t>(continuation)</a:t>
            </a:r>
          </a:p>
          <a:p>
            <a:pPr algn="l">
              <a:spcBef>
                <a:spcPts val="0"/>
              </a:spcBef>
            </a:pPr>
            <a:r>
              <a:rPr lang="en-US" b="1" dirty="0" smtClean="0">
                <a:solidFill>
                  <a:schemeClr val="tx1"/>
                </a:solidFill>
              </a:rPr>
              <a:t>Reliability</a:t>
            </a:r>
          </a:p>
          <a:p>
            <a:pPr marL="457200" lvl="0" indent="-457200" algn="l">
              <a:buFont typeface="Wingdings" panose="05000000000000000000" pitchFamily="2" charset="2"/>
              <a:buChar char="Ø"/>
            </a:pPr>
            <a:r>
              <a:rPr lang="en-US" sz="2800" dirty="0">
                <a:solidFill>
                  <a:schemeClr val="tx1"/>
                </a:solidFill>
              </a:rPr>
              <a:t>A computer is a reliable machine.</a:t>
            </a:r>
          </a:p>
          <a:p>
            <a:pPr marL="457200" lvl="0" indent="-457200" algn="l">
              <a:buFont typeface="Wingdings" panose="05000000000000000000" pitchFamily="2" charset="2"/>
              <a:buChar char="Ø"/>
            </a:pPr>
            <a:r>
              <a:rPr lang="en-US" sz="2800" dirty="0">
                <a:solidFill>
                  <a:schemeClr val="tx1"/>
                </a:solidFill>
              </a:rPr>
              <a:t>Modern electronic components have long lives</a:t>
            </a:r>
            <a:r>
              <a:rPr lang="en-US" sz="2800" dirty="0" smtClean="0">
                <a:solidFill>
                  <a:schemeClr val="tx1"/>
                </a:solidFill>
              </a:rPr>
              <a:t>.</a:t>
            </a:r>
            <a:endParaRPr lang="en-US" sz="2800" dirty="0">
              <a:solidFill>
                <a:schemeClr val="tx1"/>
              </a:solidFill>
            </a:endParaRPr>
          </a:p>
          <a:p>
            <a:pPr marL="457200" lvl="0" indent="-457200" algn="l">
              <a:buFont typeface="Wingdings" panose="05000000000000000000" pitchFamily="2" charset="2"/>
              <a:buChar char="Ø"/>
            </a:pPr>
            <a:r>
              <a:rPr lang="en-US" sz="2800" dirty="0">
                <a:solidFill>
                  <a:schemeClr val="tx1"/>
                </a:solidFill>
              </a:rPr>
              <a:t>Computers are designed to make maintenance easy</a:t>
            </a:r>
            <a:r>
              <a:rPr lang="en-US" sz="2800" dirty="0" smtClean="0">
                <a:solidFill>
                  <a:schemeClr val="tx1"/>
                </a:solidFill>
              </a:rPr>
              <a:t>.</a:t>
            </a:r>
          </a:p>
        </p:txBody>
      </p:sp>
    </p:spTree>
    <p:extLst>
      <p:ext uri="{BB962C8B-B14F-4D97-AF65-F5344CB8AC3E}">
        <p14:creationId xmlns:p14="http://schemas.microsoft.com/office/powerpoint/2010/main" val="365938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79870" y="1862158"/>
            <a:ext cx="11752473" cy="421933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b="1" dirty="0" smtClean="0">
                <a:solidFill>
                  <a:schemeClr val="tx1"/>
                </a:solidFill>
                <a:latin typeface="Britannic Bold" panose="020B0903060703020204" pitchFamily="34" charset="0"/>
                <a:cs typeface="Arial" panose="020B0604020202020204" pitchFamily="34" charset="0"/>
              </a:rPr>
              <a:t>Advantages of Computers </a:t>
            </a:r>
            <a:r>
              <a:rPr lang="en-US" dirty="0" smtClean="0">
                <a:solidFill>
                  <a:schemeClr val="tx1"/>
                </a:solidFill>
                <a:latin typeface="Arial" panose="020B0604020202020204" pitchFamily="34" charset="0"/>
                <a:cs typeface="Arial" panose="020B0604020202020204" pitchFamily="34" charset="0"/>
              </a:rPr>
              <a:t>(continuation)</a:t>
            </a:r>
          </a:p>
          <a:p>
            <a:pPr lvl="0" algn="l"/>
            <a:r>
              <a:rPr lang="en-US" b="1" dirty="0" smtClean="0">
                <a:solidFill>
                  <a:schemeClr val="tx1"/>
                </a:solidFill>
              </a:rPr>
              <a:t>Automation</a:t>
            </a:r>
          </a:p>
          <a:p>
            <a:pPr marL="457200" lvl="0" indent="-457200" algn="l">
              <a:buFont typeface="Wingdings" panose="05000000000000000000" pitchFamily="2" charset="2"/>
              <a:buChar char="Ø"/>
            </a:pPr>
            <a:r>
              <a:rPr lang="en-US" sz="2800" dirty="0">
                <a:solidFill>
                  <a:schemeClr val="tx1"/>
                </a:solidFill>
              </a:rPr>
              <a:t>Computer is an automatic machine.</a:t>
            </a:r>
          </a:p>
          <a:p>
            <a:pPr marL="457200" lvl="0" indent="-457200" algn="l">
              <a:buFont typeface="Wingdings" panose="05000000000000000000" pitchFamily="2" charset="2"/>
              <a:buChar char="Ø"/>
            </a:pPr>
            <a:r>
              <a:rPr lang="en-US" sz="2800" dirty="0">
                <a:solidFill>
                  <a:schemeClr val="tx1"/>
                </a:solidFill>
              </a:rPr>
              <a:t>Automation is the ability to perform a given task automatically. Once the computer receives a program i.e., the program is stored in the computer memory, then the program and instruction can control the program execution without human interaction.</a:t>
            </a:r>
          </a:p>
          <a:p>
            <a:pPr marL="457200" lvl="0" indent="-457200" algn="l">
              <a:buFont typeface="Wingdings" panose="05000000000000000000" pitchFamily="2" charset="2"/>
              <a:buChar char="Ø"/>
            </a:pPr>
            <a:endParaRPr lang="en-US" sz="2800" dirty="0">
              <a:solidFill>
                <a:schemeClr val="tx1"/>
              </a:solidFill>
            </a:endParaRPr>
          </a:p>
        </p:txBody>
      </p:sp>
    </p:spTree>
    <p:extLst>
      <p:ext uri="{BB962C8B-B14F-4D97-AF65-F5344CB8AC3E}">
        <p14:creationId xmlns:p14="http://schemas.microsoft.com/office/powerpoint/2010/main" val="150866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1759</TotalTime>
  <Words>1733</Words>
  <Application>Microsoft Office PowerPoint</Application>
  <PresentationFormat>Widescreen</PresentationFormat>
  <Paragraphs>210</Paragraphs>
  <Slides>45</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Arial</vt:lpstr>
      <vt:lpstr>Britannic Bold</vt:lpstr>
      <vt:lpstr>Calibri</vt:lpstr>
      <vt:lpstr>Comic Sans MS</vt:lpstr>
      <vt:lpstr>Federo</vt:lpstr>
      <vt:lpstr>Noto Sans Symbols</vt:lpstr>
      <vt:lpstr>Times New Roman</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Jhun</dc:creator>
  <cp:lastModifiedBy>user</cp:lastModifiedBy>
  <cp:revision>44</cp:revision>
  <dcterms:created xsi:type="dcterms:W3CDTF">2022-01-29T02:58:14Z</dcterms:created>
  <dcterms:modified xsi:type="dcterms:W3CDTF">2023-10-16T17:55:55Z</dcterms:modified>
</cp:coreProperties>
</file>